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71" r:id="rId14"/>
    <p:sldId id="272" r:id="rId15"/>
    <p:sldId id="273" r:id="rId16"/>
    <p:sldId id="274" r:id="rId17"/>
    <p:sldId id="275" r:id="rId18"/>
    <p:sldId id="276" r:id="rId19"/>
    <p:sldId id="277" r:id="rId20"/>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9" d="100"/>
          <a:sy n="99" d="100"/>
        </p:scale>
        <p:origin x="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877DFD4-BEB8-48C4-A782-C99AE884256E}"/>
              </a:ext>
            </a:extLst>
          </p:cNvPr>
          <p:cNvSpPr>
            <a:spLocks noGrp="1"/>
          </p:cNvSpPr>
          <p:nvPr>
            <p:ph type="ctrTitle"/>
          </p:nvPr>
        </p:nvSpPr>
        <p:spPr>
          <a:xfrm>
            <a:off x="1524000" y="1122363"/>
            <a:ext cx="9144000" cy="2387600"/>
          </a:xfrm>
        </p:spPr>
        <p:txBody>
          <a:bodyPr anchor="b"/>
          <a:lstStyle>
            <a:lvl1pPr algn="ctr">
              <a:defRPr sz="6000"/>
            </a:lvl1pPr>
          </a:lstStyle>
          <a:p>
            <a:r>
              <a:rPr lang="hu-HU"/>
              <a:t>Mintacím szerkesztése</a:t>
            </a:r>
          </a:p>
        </p:txBody>
      </p:sp>
      <p:sp>
        <p:nvSpPr>
          <p:cNvPr id="3" name="Alcím 2">
            <a:extLst>
              <a:ext uri="{FF2B5EF4-FFF2-40B4-BE49-F238E27FC236}">
                <a16:creationId xmlns:a16="http://schemas.microsoft.com/office/drawing/2014/main" id="{B060FF10-0BD2-4D70-94F7-FAA939E004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a:t>Kattintson ide az alcím mintájának szerkesztéséhez</a:t>
            </a:r>
          </a:p>
        </p:txBody>
      </p:sp>
      <p:sp>
        <p:nvSpPr>
          <p:cNvPr id="4" name="Dátum helye 3">
            <a:extLst>
              <a:ext uri="{FF2B5EF4-FFF2-40B4-BE49-F238E27FC236}">
                <a16:creationId xmlns:a16="http://schemas.microsoft.com/office/drawing/2014/main" id="{9172ACF7-94E0-43AE-8216-A326A7844047}"/>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5" name="Élőláb helye 4">
            <a:extLst>
              <a:ext uri="{FF2B5EF4-FFF2-40B4-BE49-F238E27FC236}">
                <a16:creationId xmlns:a16="http://schemas.microsoft.com/office/drawing/2014/main" id="{72B2E8FE-8480-4BF2-8FB8-3B6FE457EAE9}"/>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4D74BB3E-3733-4F61-9DC8-9A9F4F9A97AD}"/>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1507189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E33605A7-3F9F-46A4-BFA5-C0FB9A298BE3}"/>
              </a:ext>
            </a:extLst>
          </p:cNvPr>
          <p:cNvSpPr>
            <a:spLocks noGrp="1"/>
          </p:cNvSpPr>
          <p:nvPr>
            <p:ph type="title"/>
          </p:nvPr>
        </p:nvSpPr>
        <p:spPr/>
        <p:txBody>
          <a:bodyPr/>
          <a:lstStyle/>
          <a:p>
            <a:r>
              <a:rPr lang="hu-HU"/>
              <a:t>Mintacím szerkesztése</a:t>
            </a:r>
          </a:p>
        </p:txBody>
      </p:sp>
      <p:sp>
        <p:nvSpPr>
          <p:cNvPr id="3" name="Függőleges szöveg helye 2">
            <a:extLst>
              <a:ext uri="{FF2B5EF4-FFF2-40B4-BE49-F238E27FC236}">
                <a16:creationId xmlns:a16="http://schemas.microsoft.com/office/drawing/2014/main" id="{BDA3CC53-D7B4-40B4-8B43-6E1F4D11D7FF}"/>
              </a:ext>
            </a:extLst>
          </p:cNvPr>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02988190-F11E-4ED4-A91F-2D787AEFFF40}"/>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5" name="Élőláb helye 4">
            <a:extLst>
              <a:ext uri="{FF2B5EF4-FFF2-40B4-BE49-F238E27FC236}">
                <a16:creationId xmlns:a16="http://schemas.microsoft.com/office/drawing/2014/main" id="{9398D2C8-18FE-4FE1-A8BB-1C9174DACEF7}"/>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CFF8D065-9D21-4E45-AE0C-C526529C9D80}"/>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2808498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a:extLst>
              <a:ext uri="{FF2B5EF4-FFF2-40B4-BE49-F238E27FC236}">
                <a16:creationId xmlns:a16="http://schemas.microsoft.com/office/drawing/2014/main" id="{B86C5122-25A8-4719-9C0F-D6B291BC50DE}"/>
              </a:ext>
            </a:extLst>
          </p:cNvPr>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a:extLst>
              <a:ext uri="{FF2B5EF4-FFF2-40B4-BE49-F238E27FC236}">
                <a16:creationId xmlns:a16="http://schemas.microsoft.com/office/drawing/2014/main" id="{EEF1539C-80C7-4FCE-B093-C85680856DF3}"/>
              </a:ext>
            </a:extLst>
          </p:cNvPr>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6AA6F76D-6AC7-4313-9144-582E500F9AA6}"/>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5" name="Élőláb helye 4">
            <a:extLst>
              <a:ext uri="{FF2B5EF4-FFF2-40B4-BE49-F238E27FC236}">
                <a16:creationId xmlns:a16="http://schemas.microsoft.com/office/drawing/2014/main" id="{2D67DFDA-6107-4F2A-9637-634B5630D266}"/>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E082AB1E-35B4-409E-B72C-987100EDCE06}"/>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3306808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ED7F9F16-9BF3-4BD6-A82E-654A4DF6D5C2}"/>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1E021712-D2E1-4339-A082-778EDED64A8B}"/>
              </a:ext>
            </a:extLst>
          </p:cNvPr>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D303450A-CA7A-411C-BF6B-CAD2DCA27F40}"/>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5" name="Élőláb helye 4">
            <a:extLst>
              <a:ext uri="{FF2B5EF4-FFF2-40B4-BE49-F238E27FC236}">
                <a16:creationId xmlns:a16="http://schemas.microsoft.com/office/drawing/2014/main" id="{D9C6E9BD-E1B6-409F-A1E3-28FC0FFA7156}"/>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2E9989E7-FD35-4087-A859-B6B59621E9B4}"/>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3346709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E6A3D3F-C523-4654-8C37-3264A27C8346}"/>
              </a:ext>
            </a:extLst>
          </p:cNvPr>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a:extLst>
              <a:ext uri="{FF2B5EF4-FFF2-40B4-BE49-F238E27FC236}">
                <a16:creationId xmlns:a16="http://schemas.microsoft.com/office/drawing/2014/main" id="{FB4B8DBC-2F99-41D0-B32F-AAF63DA27B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a:extLst>
              <a:ext uri="{FF2B5EF4-FFF2-40B4-BE49-F238E27FC236}">
                <a16:creationId xmlns:a16="http://schemas.microsoft.com/office/drawing/2014/main" id="{CFECAF4E-0105-4F54-84D9-DEFD8F233968}"/>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5" name="Élőláb helye 4">
            <a:extLst>
              <a:ext uri="{FF2B5EF4-FFF2-40B4-BE49-F238E27FC236}">
                <a16:creationId xmlns:a16="http://schemas.microsoft.com/office/drawing/2014/main" id="{38BC9A07-FCE9-4F93-A1CA-89CABEA50B05}"/>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E4709DF8-D035-4537-B7A6-EBB6C1250621}"/>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534787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E1E422C-29EA-45D8-83DF-29120EF765CF}"/>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D47D1987-BCA6-4E2C-8B4B-24BB1372FFC0}"/>
              </a:ext>
            </a:extLst>
          </p:cNvPr>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a:extLst>
              <a:ext uri="{FF2B5EF4-FFF2-40B4-BE49-F238E27FC236}">
                <a16:creationId xmlns:a16="http://schemas.microsoft.com/office/drawing/2014/main" id="{6545C919-A7EB-41F1-BAA4-61DC84E63977}"/>
              </a:ext>
            </a:extLst>
          </p:cNvPr>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a:extLst>
              <a:ext uri="{FF2B5EF4-FFF2-40B4-BE49-F238E27FC236}">
                <a16:creationId xmlns:a16="http://schemas.microsoft.com/office/drawing/2014/main" id="{52DDF53D-0186-44BE-BD7E-6446855C8D2E}"/>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6" name="Élőláb helye 5">
            <a:extLst>
              <a:ext uri="{FF2B5EF4-FFF2-40B4-BE49-F238E27FC236}">
                <a16:creationId xmlns:a16="http://schemas.microsoft.com/office/drawing/2014/main" id="{537B0EF2-ABCE-43D3-AA1B-67ABCA693C40}"/>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97FB90C4-66D8-4F51-AEE1-E4E62610B282}"/>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3158616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4E1F20F-9E39-4424-87E8-FE85B6FFEB6A}"/>
              </a:ext>
            </a:extLst>
          </p:cNvPr>
          <p:cNvSpPr>
            <a:spLocks noGrp="1"/>
          </p:cNvSpPr>
          <p:nvPr>
            <p:ph type="title"/>
          </p:nvPr>
        </p:nvSpPr>
        <p:spPr>
          <a:xfrm>
            <a:off x="839788" y="365125"/>
            <a:ext cx="10515600" cy="1325563"/>
          </a:xfrm>
        </p:spPr>
        <p:txBody>
          <a:bodyPr/>
          <a:lstStyle/>
          <a:p>
            <a:r>
              <a:rPr lang="hu-HU"/>
              <a:t>Mintacím szerkesztése</a:t>
            </a:r>
          </a:p>
        </p:txBody>
      </p:sp>
      <p:sp>
        <p:nvSpPr>
          <p:cNvPr id="3" name="Szöveg helye 2">
            <a:extLst>
              <a:ext uri="{FF2B5EF4-FFF2-40B4-BE49-F238E27FC236}">
                <a16:creationId xmlns:a16="http://schemas.microsoft.com/office/drawing/2014/main" id="{813F7836-7CA5-4EAC-8217-4175DDCFF3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a:extLst>
              <a:ext uri="{FF2B5EF4-FFF2-40B4-BE49-F238E27FC236}">
                <a16:creationId xmlns:a16="http://schemas.microsoft.com/office/drawing/2014/main" id="{8C041A10-99B4-4645-8260-4563E0EDAE91}"/>
              </a:ext>
            </a:extLst>
          </p:cNvPr>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a:extLst>
              <a:ext uri="{FF2B5EF4-FFF2-40B4-BE49-F238E27FC236}">
                <a16:creationId xmlns:a16="http://schemas.microsoft.com/office/drawing/2014/main" id="{D30EA68E-B420-4EC4-9424-3C9050A353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a:extLst>
              <a:ext uri="{FF2B5EF4-FFF2-40B4-BE49-F238E27FC236}">
                <a16:creationId xmlns:a16="http://schemas.microsoft.com/office/drawing/2014/main" id="{7973BACC-297F-49A8-824D-9401519B7ABE}"/>
              </a:ext>
            </a:extLst>
          </p:cNvPr>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a:extLst>
              <a:ext uri="{FF2B5EF4-FFF2-40B4-BE49-F238E27FC236}">
                <a16:creationId xmlns:a16="http://schemas.microsoft.com/office/drawing/2014/main" id="{C4B8D57D-9B9C-4AD9-ACBF-112A7E294935}"/>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8" name="Élőláb helye 7">
            <a:extLst>
              <a:ext uri="{FF2B5EF4-FFF2-40B4-BE49-F238E27FC236}">
                <a16:creationId xmlns:a16="http://schemas.microsoft.com/office/drawing/2014/main" id="{DB81792D-127B-4C5E-A5FD-191B40F32B41}"/>
              </a:ext>
            </a:extLst>
          </p:cNvPr>
          <p:cNvSpPr>
            <a:spLocks noGrp="1"/>
          </p:cNvSpPr>
          <p:nvPr>
            <p:ph type="ftr" sz="quarter" idx="11"/>
          </p:nvPr>
        </p:nvSpPr>
        <p:spPr/>
        <p:txBody>
          <a:bodyPr/>
          <a:lstStyle/>
          <a:p>
            <a:endParaRPr lang="hu-HU"/>
          </a:p>
        </p:txBody>
      </p:sp>
      <p:sp>
        <p:nvSpPr>
          <p:cNvPr id="9" name="Dia számának helye 8">
            <a:extLst>
              <a:ext uri="{FF2B5EF4-FFF2-40B4-BE49-F238E27FC236}">
                <a16:creationId xmlns:a16="http://schemas.microsoft.com/office/drawing/2014/main" id="{0FE331D1-C99E-4605-8523-D59EF7649CCA}"/>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1519778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8584361-FA57-4D2A-8DC9-50C1EFE4F166}"/>
              </a:ext>
            </a:extLst>
          </p:cNvPr>
          <p:cNvSpPr>
            <a:spLocks noGrp="1"/>
          </p:cNvSpPr>
          <p:nvPr>
            <p:ph type="title"/>
          </p:nvPr>
        </p:nvSpPr>
        <p:spPr/>
        <p:txBody>
          <a:bodyPr/>
          <a:lstStyle/>
          <a:p>
            <a:r>
              <a:rPr lang="hu-HU"/>
              <a:t>Mintacím szerkesztése</a:t>
            </a:r>
          </a:p>
        </p:txBody>
      </p:sp>
      <p:sp>
        <p:nvSpPr>
          <p:cNvPr id="3" name="Dátum helye 2">
            <a:extLst>
              <a:ext uri="{FF2B5EF4-FFF2-40B4-BE49-F238E27FC236}">
                <a16:creationId xmlns:a16="http://schemas.microsoft.com/office/drawing/2014/main" id="{007A08BF-D38A-4B1E-96CF-793EBDA44436}"/>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4" name="Élőláb helye 3">
            <a:extLst>
              <a:ext uri="{FF2B5EF4-FFF2-40B4-BE49-F238E27FC236}">
                <a16:creationId xmlns:a16="http://schemas.microsoft.com/office/drawing/2014/main" id="{134FFB24-D230-40AA-9A48-A23A81B5BB06}"/>
              </a:ext>
            </a:extLst>
          </p:cNvPr>
          <p:cNvSpPr>
            <a:spLocks noGrp="1"/>
          </p:cNvSpPr>
          <p:nvPr>
            <p:ph type="ftr" sz="quarter" idx="11"/>
          </p:nvPr>
        </p:nvSpPr>
        <p:spPr/>
        <p:txBody>
          <a:bodyPr/>
          <a:lstStyle/>
          <a:p>
            <a:endParaRPr lang="hu-HU"/>
          </a:p>
        </p:txBody>
      </p:sp>
      <p:sp>
        <p:nvSpPr>
          <p:cNvPr id="5" name="Dia számának helye 4">
            <a:extLst>
              <a:ext uri="{FF2B5EF4-FFF2-40B4-BE49-F238E27FC236}">
                <a16:creationId xmlns:a16="http://schemas.microsoft.com/office/drawing/2014/main" id="{51908925-66BD-4E60-955A-19DD05CA75B8}"/>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4040185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átum helye 1">
            <a:extLst>
              <a:ext uri="{FF2B5EF4-FFF2-40B4-BE49-F238E27FC236}">
                <a16:creationId xmlns:a16="http://schemas.microsoft.com/office/drawing/2014/main" id="{6B126432-FB9F-4810-AF0E-102F1D4E0AA4}"/>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3" name="Élőláb helye 2">
            <a:extLst>
              <a:ext uri="{FF2B5EF4-FFF2-40B4-BE49-F238E27FC236}">
                <a16:creationId xmlns:a16="http://schemas.microsoft.com/office/drawing/2014/main" id="{3420157F-FFFF-4616-BE66-CAEC4611F4A1}"/>
              </a:ext>
            </a:extLst>
          </p:cNvPr>
          <p:cNvSpPr>
            <a:spLocks noGrp="1"/>
          </p:cNvSpPr>
          <p:nvPr>
            <p:ph type="ftr" sz="quarter" idx="11"/>
          </p:nvPr>
        </p:nvSpPr>
        <p:spPr/>
        <p:txBody>
          <a:bodyPr/>
          <a:lstStyle/>
          <a:p>
            <a:endParaRPr lang="hu-HU"/>
          </a:p>
        </p:txBody>
      </p:sp>
      <p:sp>
        <p:nvSpPr>
          <p:cNvPr id="4" name="Dia számának helye 3">
            <a:extLst>
              <a:ext uri="{FF2B5EF4-FFF2-40B4-BE49-F238E27FC236}">
                <a16:creationId xmlns:a16="http://schemas.microsoft.com/office/drawing/2014/main" id="{0A9F1992-A1CA-4EFD-BCD7-0A5B1A9168A9}"/>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1784500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CD0F910-42D9-4021-8917-784D84365517}"/>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a:extLst>
              <a:ext uri="{FF2B5EF4-FFF2-40B4-BE49-F238E27FC236}">
                <a16:creationId xmlns:a16="http://schemas.microsoft.com/office/drawing/2014/main" id="{34539C8E-BA96-4DC2-A0A6-10D250D93F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a:extLst>
              <a:ext uri="{FF2B5EF4-FFF2-40B4-BE49-F238E27FC236}">
                <a16:creationId xmlns:a16="http://schemas.microsoft.com/office/drawing/2014/main" id="{ADFB9FA0-B8D8-4C3A-8A38-E3542F2B6B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25DDCBE4-CF7D-475D-A0CA-4BDAC6335303}"/>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6" name="Élőláb helye 5">
            <a:extLst>
              <a:ext uri="{FF2B5EF4-FFF2-40B4-BE49-F238E27FC236}">
                <a16:creationId xmlns:a16="http://schemas.microsoft.com/office/drawing/2014/main" id="{909E74CA-C794-45DA-8557-6EF3FC6F300B}"/>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1203EB15-8F3B-47A8-8CF7-7931224282CD}"/>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278288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E3C12E3-C4CE-415E-8C5A-9A8D9B39EA15}"/>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a:extLst>
              <a:ext uri="{FF2B5EF4-FFF2-40B4-BE49-F238E27FC236}">
                <a16:creationId xmlns:a16="http://schemas.microsoft.com/office/drawing/2014/main" id="{D9E53D0E-4D7A-478B-AB16-107BED12AB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a:extLst>
              <a:ext uri="{FF2B5EF4-FFF2-40B4-BE49-F238E27FC236}">
                <a16:creationId xmlns:a16="http://schemas.microsoft.com/office/drawing/2014/main" id="{C137B187-DFD6-4B27-954F-2F535CE577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1027A6D8-10F2-4DCA-A8BA-3B53C4A60E54}"/>
              </a:ext>
            </a:extLst>
          </p:cNvPr>
          <p:cNvSpPr>
            <a:spLocks noGrp="1"/>
          </p:cNvSpPr>
          <p:nvPr>
            <p:ph type="dt" sz="half" idx="10"/>
          </p:nvPr>
        </p:nvSpPr>
        <p:spPr/>
        <p:txBody>
          <a:bodyPr/>
          <a:lstStyle/>
          <a:p>
            <a:fld id="{76CC7CC7-2BFD-4412-99D6-D756A31E57C4}" type="datetimeFigureOut">
              <a:rPr lang="hu-HU" smtClean="0"/>
              <a:t>2024. 10. 28.</a:t>
            </a:fld>
            <a:endParaRPr lang="hu-HU"/>
          </a:p>
        </p:txBody>
      </p:sp>
      <p:sp>
        <p:nvSpPr>
          <p:cNvPr id="6" name="Élőláb helye 5">
            <a:extLst>
              <a:ext uri="{FF2B5EF4-FFF2-40B4-BE49-F238E27FC236}">
                <a16:creationId xmlns:a16="http://schemas.microsoft.com/office/drawing/2014/main" id="{F781E67D-9AE7-4BFA-ACD5-9DACD24C1B53}"/>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D3F0F131-5BEC-42AC-870A-EA31D05FB8ED}"/>
              </a:ext>
            </a:extLst>
          </p:cNvPr>
          <p:cNvSpPr>
            <a:spLocks noGrp="1"/>
          </p:cNvSpPr>
          <p:nvPr>
            <p:ph type="sldNum" sz="quarter" idx="12"/>
          </p:nvPr>
        </p:nvSpPr>
        <p:spPr/>
        <p:txBody>
          <a:bodyPr/>
          <a:lstStyle/>
          <a:p>
            <a:fld id="{5D151D25-D21A-485D-9C68-423BC8CD2A64}" type="slidenum">
              <a:rPr lang="hu-HU" smtClean="0"/>
              <a:t>‹#›</a:t>
            </a:fld>
            <a:endParaRPr lang="hu-HU"/>
          </a:p>
        </p:txBody>
      </p:sp>
    </p:spTree>
    <p:extLst>
      <p:ext uri="{BB962C8B-B14F-4D97-AF65-F5344CB8AC3E}">
        <p14:creationId xmlns:p14="http://schemas.microsoft.com/office/powerpoint/2010/main" val="2971053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a:extLst>
              <a:ext uri="{FF2B5EF4-FFF2-40B4-BE49-F238E27FC236}">
                <a16:creationId xmlns:a16="http://schemas.microsoft.com/office/drawing/2014/main" id="{A609D29D-BEBF-4AD4-A81C-28CF7978F6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a:extLst>
              <a:ext uri="{FF2B5EF4-FFF2-40B4-BE49-F238E27FC236}">
                <a16:creationId xmlns:a16="http://schemas.microsoft.com/office/drawing/2014/main" id="{14951DE4-55DF-493E-A17B-3EDB536178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0D99FA52-8504-4D14-80A0-D18FD03FEA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CC7CC7-2BFD-4412-99D6-D756A31E57C4}" type="datetimeFigureOut">
              <a:rPr lang="hu-HU" smtClean="0"/>
              <a:t>2024. 10. 28.</a:t>
            </a:fld>
            <a:endParaRPr lang="hu-HU"/>
          </a:p>
        </p:txBody>
      </p:sp>
      <p:sp>
        <p:nvSpPr>
          <p:cNvPr id="5" name="Élőláb helye 4">
            <a:extLst>
              <a:ext uri="{FF2B5EF4-FFF2-40B4-BE49-F238E27FC236}">
                <a16:creationId xmlns:a16="http://schemas.microsoft.com/office/drawing/2014/main" id="{18F6B443-4E4C-4ABB-8784-D3CC4D70B1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a:extLst>
              <a:ext uri="{FF2B5EF4-FFF2-40B4-BE49-F238E27FC236}">
                <a16:creationId xmlns:a16="http://schemas.microsoft.com/office/drawing/2014/main" id="{8992EA4F-8645-42E1-8C9B-D1421E6970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151D25-D21A-485D-9C68-423BC8CD2A64}" type="slidenum">
              <a:rPr lang="hu-HU" smtClean="0"/>
              <a:t>‹#›</a:t>
            </a:fld>
            <a:endParaRPr lang="hu-HU"/>
          </a:p>
        </p:txBody>
      </p:sp>
    </p:spTree>
    <p:extLst>
      <p:ext uri="{BB962C8B-B14F-4D97-AF65-F5344CB8AC3E}">
        <p14:creationId xmlns:p14="http://schemas.microsoft.com/office/powerpoint/2010/main" val="1641461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zövegdoboz 4">
            <a:extLst>
              <a:ext uri="{FF2B5EF4-FFF2-40B4-BE49-F238E27FC236}">
                <a16:creationId xmlns:a16="http://schemas.microsoft.com/office/drawing/2014/main" id="{C5429332-FA23-402D-B31B-E3BBFB98722B}"/>
              </a:ext>
            </a:extLst>
          </p:cNvPr>
          <p:cNvSpPr txBox="1"/>
          <p:nvPr/>
        </p:nvSpPr>
        <p:spPr>
          <a:xfrm>
            <a:off x="2905225" y="619043"/>
            <a:ext cx="6381549" cy="1323439"/>
          </a:xfrm>
          <a:prstGeom prst="rect">
            <a:avLst/>
          </a:prstGeom>
          <a:noFill/>
        </p:spPr>
        <p:txBody>
          <a:bodyPr wrap="square" rtlCol="0">
            <a:spAutoFit/>
          </a:bodyPr>
          <a:lstStyle>
            <a:defPPr>
              <a:defRPr lang="hu-HU"/>
            </a:defPPr>
            <a:lvl1pPr algn="ctr">
              <a:defRPr sz="4000" b="0" i="0">
                <a:solidFill>
                  <a:srgbClr val="0F0F0F"/>
                </a:solidFill>
                <a:effectLst/>
                <a:latin typeface="Gotham" pitchFamily="50" charset="0"/>
                <a:cs typeface="Gotham" pitchFamily="50" charset="0"/>
              </a:defRPr>
            </a:lvl1pPr>
          </a:lstStyle>
          <a:p>
            <a:r>
              <a:rPr lang="hu-HU" dirty="0"/>
              <a:t>Az RGB színterek közötti eltérések</a:t>
            </a:r>
          </a:p>
        </p:txBody>
      </p:sp>
      <p:sp>
        <p:nvSpPr>
          <p:cNvPr id="7" name="Szövegdoboz 6">
            <a:extLst>
              <a:ext uri="{FF2B5EF4-FFF2-40B4-BE49-F238E27FC236}">
                <a16:creationId xmlns:a16="http://schemas.microsoft.com/office/drawing/2014/main" id="{6386E773-F9C5-479A-92B6-79B96CD091D0}"/>
              </a:ext>
            </a:extLst>
          </p:cNvPr>
          <p:cNvSpPr txBox="1"/>
          <p:nvPr/>
        </p:nvSpPr>
        <p:spPr>
          <a:xfrm>
            <a:off x="792479" y="2208255"/>
            <a:ext cx="10607040" cy="3377078"/>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Ebben a részben a különböző RGB színterek közötti különbségeket vizsgáljuk meg, a színmodellekről szóló legutóbbi rész alapján.</a:t>
            </a:r>
          </a:p>
          <a:p>
            <a:endParaRPr lang="hu-HU" dirty="0"/>
          </a:p>
          <a:p>
            <a:r>
              <a:rPr lang="hu-HU" dirty="0"/>
              <a:t>A színtereket és a színmodelleket gyakran összekeverik. </a:t>
            </a:r>
            <a:r>
              <a:rPr lang="hu-HU" b="1" dirty="0"/>
              <a:t>Míg az RGB színmodell, de nem színtér, addig az </a:t>
            </a:r>
            <a:r>
              <a:rPr lang="hu-HU" b="1" dirty="0" err="1"/>
              <a:t>sRGB</a:t>
            </a:r>
            <a:r>
              <a:rPr lang="hu-HU" b="1" dirty="0"/>
              <a:t> egy ugyanilyen színmodell, az RGB színtere. </a:t>
            </a:r>
            <a:r>
              <a:rPr lang="hu-HU" dirty="0"/>
              <a:t>Tehát amikor azt mondja valaki, hogy „RGB szerint kérem a fájlt” vagy „alakítsd át a képet CMYK szerint”, az olyan, mintha a jegypénztárnál állna és azt mondaná: „Jegyet kérnék egy városba” – igen, de melyikbe? A konkrét színtér is szükséges, nemcsak a színmodell.</a:t>
            </a:r>
          </a:p>
        </p:txBody>
      </p:sp>
    </p:spTree>
    <p:extLst>
      <p:ext uri="{BB962C8B-B14F-4D97-AF65-F5344CB8AC3E}">
        <p14:creationId xmlns:p14="http://schemas.microsoft.com/office/powerpoint/2010/main" val="1066280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A960D4B8-5566-4365-9048-7F5EE3F1D2D3}"/>
              </a:ext>
            </a:extLst>
          </p:cNvPr>
          <p:cNvSpPr txBox="1"/>
          <p:nvPr/>
        </p:nvSpPr>
        <p:spPr>
          <a:xfrm>
            <a:off x="1039528" y="935066"/>
            <a:ext cx="10173904" cy="1299587"/>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Valójában azt gondolhatnánk: Rendben, tehát amikor fényképet szeretnék nyomtatni, inkább az Adobe RGB-t kell használnom az </a:t>
            </a:r>
            <a:r>
              <a:rPr lang="hu-HU" dirty="0" err="1"/>
              <a:t>sRGB</a:t>
            </a:r>
            <a:r>
              <a:rPr lang="hu-HU" dirty="0"/>
              <a:t> helyett, mert az </a:t>
            </a:r>
            <a:r>
              <a:rPr lang="hu-HU" dirty="0" err="1"/>
              <a:t>sRGB</a:t>
            </a:r>
            <a:r>
              <a:rPr lang="hu-HU" dirty="0"/>
              <a:t> nem tartalmaz néhány színt, különösen a türkiz és a sötétzöld árnyalatai esetében. </a:t>
            </a:r>
          </a:p>
        </p:txBody>
      </p:sp>
      <p:sp>
        <p:nvSpPr>
          <p:cNvPr id="5" name="Szövegdoboz 4">
            <a:extLst>
              <a:ext uri="{FF2B5EF4-FFF2-40B4-BE49-F238E27FC236}">
                <a16:creationId xmlns:a16="http://schemas.microsoft.com/office/drawing/2014/main" id="{43BDCFB0-2C27-4C1F-8D53-042902E030A3}"/>
              </a:ext>
            </a:extLst>
          </p:cNvPr>
          <p:cNvSpPr txBox="1"/>
          <p:nvPr/>
        </p:nvSpPr>
        <p:spPr>
          <a:xfrm>
            <a:off x="1039528" y="2353677"/>
            <a:ext cx="10112944" cy="2546082"/>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Sajnos azonban továbbra is fennáll egy probléma: az </a:t>
            </a:r>
            <a:r>
              <a:rPr lang="hu-HU" dirty="0" err="1"/>
              <a:t>sRGB-ről</a:t>
            </a:r>
            <a:r>
              <a:rPr lang="hu-HU" dirty="0"/>
              <a:t> már bebizonyosodott, hogy standard, két évtized elteltével pedig </a:t>
            </a:r>
            <a:r>
              <a:rPr lang="hu-HU" dirty="0" err="1"/>
              <a:t>tényszerűen</a:t>
            </a:r>
            <a:r>
              <a:rPr lang="hu-HU" dirty="0"/>
              <a:t> is az RGB a színterek szabványa. Mindez pedig odáig fajult, hogy napjainkban a programok és nyomdák egy jelentős része kizárólag az </a:t>
            </a:r>
            <a:r>
              <a:rPr lang="hu-HU" dirty="0" err="1"/>
              <a:t>sRGB</a:t>
            </a:r>
            <a:r>
              <a:rPr lang="hu-HU" dirty="0"/>
              <a:t> kezelésére alkalmas.  Csak </a:t>
            </a:r>
            <a:r>
              <a:rPr lang="hu-HU"/>
              <a:t>akkor használj </a:t>
            </a:r>
            <a:r>
              <a:rPr lang="hu-HU" dirty="0"/>
              <a:t>Adobe RGB-t, ha </a:t>
            </a:r>
            <a:r>
              <a:rPr lang="hu-HU"/>
              <a:t>biztos vagy benne</a:t>
            </a:r>
            <a:r>
              <a:rPr lang="hu-HU" dirty="0"/>
              <a:t>, hogy a </a:t>
            </a:r>
            <a:r>
              <a:rPr lang="hu-HU"/>
              <a:t>képfeldolgozó programjaid </a:t>
            </a:r>
            <a:r>
              <a:rPr lang="hu-HU" dirty="0"/>
              <a:t>és a megbízott nyomdák képesek azok feldolgozására</a:t>
            </a:r>
            <a:r>
              <a:rPr lang="hu-HU"/>
              <a:t>. </a:t>
            </a:r>
            <a:endParaRPr lang="hu-HU" dirty="0"/>
          </a:p>
        </p:txBody>
      </p:sp>
    </p:spTree>
    <p:extLst>
      <p:ext uri="{BB962C8B-B14F-4D97-AF65-F5344CB8AC3E}">
        <p14:creationId xmlns:p14="http://schemas.microsoft.com/office/powerpoint/2010/main" val="3836302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58B684C1-5C95-446B-AEED-FB87F308CC8B}"/>
              </a:ext>
            </a:extLst>
          </p:cNvPr>
          <p:cNvSpPr txBox="1"/>
          <p:nvPr/>
        </p:nvSpPr>
        <p:spPr>
          <a:xfrm>
            <a:off x="1018674" y="968835"/>
            <a:ext cx="10154652" cy="1715085"/>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Balra: megfelelően feldolgozott és kinyomtatott színek. Jobbra: Adobe RGB szerint nyomtatott színek, figyelmen kívül hagyva a színteret (szakzsargon szerint úgy mondhatnánk, hogy a nyomda az </a:t>
            </a:r>
            <a:r>
              <a:rPr lang="hu-HU" dirty="0" err="1"/>
              <a:t>sRGB</a:t>
            </a:r>
            <a:r>
              <a:rPr lang="hu-HU" dirty="0"/>
              <a:t> színteret rendelte hozzá a képhez, annak ellenére, hogy az Adobe RGB szerint készült):</a:t>
            </a:r>
          </a:p>
        </p:txBody>
      </p:sp>
      <p:pic>
        <p:nvPicPr>
          <p:cNvPr id="4098" name="Picture 2">
            <a:extLst>
              <a:ext uri="{FF2B5EF4-FFF2-40B4-BE49-F238E27FC236}">
                <a16:creationId xmlns:a16="http://schemas.microsoft.com/office/drawing/2014/main" id="{724E193F-8A09-4B67-A70F-428E58AE6F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9289" y="2861535"/>
            <a:ext cx="3225165" cy="322516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B059C0D1-3726-4866-AC2D-6D46E523AD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2602" y="2806591"/>
            <a:ext cx="3280109" cy="3280109"/>
          </a:xfrm>
          <a:prstGeom prst="rect">
            <a:avLst/>
          </a:prstGeom>
          <a:noFill/>
          <a:extLst>
            <a:ext uri="{909E8E84-426E-40DD-AFC4-6F175D3DCCD1}">
              <a14:hiddenFill xmlns:a14="http://schemas.microsoft.com/office/drawing/2010/main">
                <a:solidFill>
                  <a:srgbClr val="FFFFFF"/>
                </a:solidFill>
              </a14:hiddenFill>
            </a:ext>
          </a:extLst>
        </p:spPr>
      </p:pic>
      <p:sp>
        <p:nvSpPr>
          <p:cNvPr id="7" name="Szövegdoboz 6">
            <a:extLst>
              <a:ext uri="{FF2B5EF4-FFF2-40B4-BE49-F238E27FC236}">
                <a16:creationId xmlns:a16="http://schemas.microsoft.com/office/drawing/2014/main" id="{9AC78AFB-4C65-4F9F-ABAC-28AA917745CD}"/>
              </a:ext>
            </a:extLst>
          </p:cNvPr>
          <p:cNvSpPr txBox="1"/>
          <p:nvPr/>
        </p:nvSpPr>
        <p:spPr>
          <a:xfrm>
            <a:off x="2116855" y="6209371"/>
            <a:ext cx="3225165"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hu-HU" dirty="0"/>
              <a:t>Az Adobe RGB helyes értelmezése</a:t>
            </a:r>
          </a:p>
        </p:txBody>
      </p:sp>
      <p:sp>
        <p:nvSpPr>
          <p:cNvPr id="9" name="Szövegdoboz 8">
            <a:extLst>
              <a:ext uri="{FF2B5EF4-FFF2-40B4-BE49-F238E27FC236}">
                <a16:creationId xmlns:a16="http://schemas.microsoft.com/office/drawing/2014/main" id="{121AE068-21D5-4011-8595-8AF651641733}"/>
              </a:ext>
            </a:extLst>
          </p:cNvPr>
          <p:cNvSpPr txBox="1"/>
          <p:nvPr/>
        </p:nvSpPr>
        <p:spPr>
          <a:xfrm>
            <a:off x="6603533" y="6209370"/>
            <a:ext cx="3638249"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hu-HU" dirty="0"/>
              <a:t>Az Adobe RGB figyelmen kívül hagyása</a:t>
            </a:r>
          </a:p>
        </p:txBody>
      </p:sp>
      <p:sp>
        <p:nvSpPr>
          <p:cNvPr id="10" name="Szövegdoboz 9">
            <a:extLst>
              <a:ext uri="{FF2B5EF4-FFF2-40B4-BE49-F238E27FC236}">
                <a16:creationId xmlns:a16="http://schemas.microsoft.com/office/drawing/2014/main" id="{9318070D-95F1-475A-B51B-7117E65E82B4}"/>
              </a:ext>
            </a:extLst>
          </p:cNvPr>
          <p:cNvSpPr txBox="1"/>
          <p:nvPr/>
        </p:nvSpPr>
        <p:spPr>
          <a:xfrm>
            <a:off x="1018674" y="470806"/>
            <a:ext cx="5358063" cy="468590"/>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a:t>Példaként </a:t>
            </a:r>
            <a:r>
              <a:rPr lang="hu-HU" dirty="0"/>
              <a:t>íme az </a:t>
            </a:r>
            <a:r>
              <a:rPr lang="hu-HU" dirty="0" err="1"/>
              <a:t>Amrum</a:t>
            </a:r>
            <a:r>
              <a:rPr lang="hu-HU" dirty="0"/>
              <a:t> </a:t>
            </a:r>
            <a:r>
              <a:rPr lang="hu-HU"/>
              <a:t>világítótorony képe:</a:t>
            </a:r>
            <a:endParaRPr lang="hu-HU" dirty="0"/>
          </a:p>
        </p:txBody>
      </p:sp>
    </p:spTree>
    <p:extLst>
      <p:ext uri="{BB962C8B-B14F-4D97-AF65-F5344CB8AC3E}">
        <p14:creationId xmlns:p14="http://schemas.microsoft.com/office/powerpoint/2010/main" val="3523958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D94703F7-F12A-4D59-AE75-ED571B173951}"/>
              </a:ext>
            </a:extLst>
          </p:cNvPr>
          <p:cNvSpPr txBox="1"/>
          <p:nvPr/>
        </p:nvSpPr>
        <p:spPr>
          <a:xfrm>
            <a:off x="1078029" y="1105116"/>
            <a:ext cx="10212404" cy="2130583"/>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Bár a színek hasonlók, az Adobe RGB figyelmen kívül hagyásával készített változat esetében kevésbé ragyognak, mert a nyomtató nem képes kezelni ezt a színteret. Ez a világítótorony piros színénél érezhető leginkább, de az ég kékje is kevésbé ragyog, és némi szín még a zöldnél is elvész. Ugyanez történik akkor is, ha a fájlt olyan programban tekintik meg vagy szerkesztik át, amely nem képes kezelni a színtereket.</a:t>
            </a:r>
          </a:p>
        </p:txBody>
      </p:sp>
      <p:sp>
        <p:nvSpPr>
          <p:cNvPr id="5" name="Szövegdoboz 4">
            <a:extLst>
              <a:ext uri="{FF2B5EF4-FFF2-40B4-BE49-F238E27FC236}">
                <a16:creationId xmlns:a16="http://schemas.microsoft.com/office/drawing/2014/main" id="{3B12D076-2495-4E3E-A337-7A8D46545271}"/>
              </a:ext>
            </a:extLst>
          </p:cNvPr>
          <p:cNvSpPr txBox="1"/>
          <p:nvPr/>
        </p:nvSpPr>
        <p:spPr>
          <a:xfrm>
            <a:off x="989798" y="3235699"/>
            <a:ext cx="10124173" cy="884088"/>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Ebből egy fontos tanulság vonható le: Csak azon programok és nyomdák </a:t>
            </a:r>
            <a:r>
              <a:rPr lang="hu-HU"/>
              <a:t>esetében használd </a:t>
            </a:r>
            <a:r>
              <a:rPr lang="hu-HU" dirty="0"/>
              <a:t>az Adobe RGB-t, amelyek képesek annak a kezelésére</a:t>
            </a:r>
            <a:r>
              <a:rPr lang="hu-HU"/>
              <a:t>! </a:t>
            </a:r>
            <a:endParaRPr lang="hu-HU" dirty="0"/>
          </a:p>
        </p:txBody>
      </p:sp>
    </p:spTree>
    <p:extLst>
      <p:ext uri="{BB962C8B-B14F-4D97-AF65-F5344CB8AC3E}">
        <p14:creationId xmlns:p14="http://schemas.microsoft.com/office/powerpoint/2010/main" val="1101163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8299681B-F6EB-4DBA-8A2C-CD382A8607BB}"/>
              </a:ext>
            </a:extLst>
          </p:cNvPr>
          <p:cNvSpPr txBox="1"/>
          <p:nvPr/>
        </p:nvSpPr>
        <p:spPr>
          <a:xfrm>
            <a:off x="3047198" y="407287"/>
            <a:ext cx="6097604" cy="1323439"/>
          </a:xfrm>
          <a:prstGeom prst="rect">
            <a:avLst/>
          </a:prstGeom>
          <a:noFill/>
        </p:spPr>
        <p:txBody>
          <a:bodyPr wrap="square" rtlCol="0">
            <a:spAutoFit/>
          </a:bodyPr>
          <a:lstStyle>
            <a:defPPr>
              <a:defRPr lang="hu-HU"/>
            </a:defPPr>
            <a:lvl1pPr algn="ctr">
              <a:defRPr sz="4000" b="0" i="0">
                <a:solidFill>
                  <a:srgbClr val="0F0F0F"/>
                </a:solidFill>
                <a:effectLst/>
                <a:latin typeface="Gotham" pitchFamily="50" charset="0"/>
                <a:cs typeface="Gotham" pitchFamily="50" charset="0"/>
              </a:defRPr>
            </a:lvl1pPr>
          </a:lstStyle>
          <a:p>
            <a:r>
              <a:rPr lang="fr-FR" dirty="0"/>
              <a:t>Miért szükséges a ProPhoto RGB?</a:t>
            </a:r>
            <a:endParaRPr lang="hu-HU" dirty="0"/>
          </a:p>
        </p:txBody>
      </p:sp>
      <p:sp>
        <p:nvSpPr>
          <p:cNvPr id="5" name="Szövegdoboz 4">
            <a:extLst>
              <a:ext uri="{FF2B5EF4-FFF2-40B4-BE49-F238E27FC236}">
                <a16:creationId xmlns:a16="http://schemas.microsoft.com/office/drawing/2014/main" id="{8750EE8A-E5E4-455F-831E-A1C6089F47C4}"/>
              </a:ext>
            </a:extLst>
          </p:cNvPr>
          <p:cNvSpPr txBox="1"/>
          <p:nvPr/>
        </p:nvSpPr>
        <p:spPr>
          <a:xfrm>
            <a:off x="1057977" y="2509862"/>
            <a:ext cx="10107328" cy="1715085"/>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A </a:t>
            </a:r>
            <a:r>
              <a:rPr lang="hu-HU" dirty="0" err="1"/>
              <a:t>ProPhoto</a:t>
            </a:r>
            <a:r>
              <a:rPr lang="hu-HU" dirty="0"/>
              <a:t> RGB egyszerűen egy hasznos előrelépés: Mivel a </a:t>
            </a:r>
            <a:r>
              <a:rPr lang="hu-HU" dirty="0" err="1"/>
              <a:t>ProPhoto</a:t>
            </a:r>
            <a:r>
              <a:rPr lang="hu-HU" dirty="0"/>
              <a:t> RGB szinte az összes látható és nyomtatható szín megjelenítésére alkalmas, még inkább megfelel a helyes színmegjelenítéssel kapcsolatos követelményeknek. Vegyük például a következő fotót, amelyet ki szeretnék nyomtatni:</a:t>
            </a:r>
          </a:p>
        </p:txBody>
      </p:sp>
    </p:spTree>
    <p:extLst>
      <p:ext uri="{BB962C8B-B14F-4D97-AF65-F5344CB8AC3E}">
        <p14:creationId xmlns:p14="http://schemas.microsoft.com/office/powerpoint/2010/main" val="1788108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82096298-97A0-4110-B378-33518AC44C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3521" y="1056772"/>
            <a:ext cx="8844958" cy="3794359"/>
          </a:xfrm>
          <a:prstGeom prst="rect">
            <a:avLst/>
          </a:prstGeom>
          <a:noFill/>
          <a:extLst>
            <a:ext uri="{909E8E84-426E-40DD-AFC4-6F175D3DCCD1}">
              <a14:hiddenFill xmlns:a14="http://schemas.microsoft.com/office/drawing/2010/main">
                <a:solidFill>
                  <a:srgbClr val="FFFFFF"/>
                </a:solidFill>
              </a14:hiddenFill>
            </a:ext>
          </a:extLst>
        </p:spPr>
      </p:pic>
      <p:sp>
        <p:nvSpPr>
          <p:cNvPr id="4" name="Szövegdoboz 3">
            <a:extLst>
              <a:ext uri="{FF2B5EF4-FFF2-40B4-BE49-F238E27FC236}">
                <a16:creationId xmlns:a16="http://schemas.microsoft.com/office/drawing/2014/main" id="{7F9913C7-4888-4302-92E5-D85F70B66918}"/>
              </a:ext>
            </a:extLst>
          </p:cNvPr>
          <p:cNvSpPr txBox="1"/>
          <p:nvPr/>
        </p:nvSpPr>
        <p:spPr>
          <a:xfrm>
            <a:off x="2639327" y="5174147"/>
            <a:ext cx="6913345"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hu-HU" dirty="0"/>
              <a:t>Ezek a sárgaárnyalatok vajon továbbra is az Adobe RGB-n belülre esnek?</a:t>
            </a:r>
          </a:p>
        </p:txBody>
      </p:sp>
    </p:spTree>
    <p:extLst>
      <p:ext uri="{BB962C8B-B14F-4D97-AF65-F5344CB8AC3E}">
        <p14:creationId xmlns:p14="http://schemas.microsoft.com/office/powerpoint/2010/main" val="3153705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CBAFBCB2-CF8F-4D0C-A357-81F60753A7F1}"/>
              </a:ext>
            </a:extLst>
          </p:cNvPr>
          <p:cNvSpPr txBox="1"/>
          <p:nvPr/>
        </p:nvSpPr>
        <p:spPr>
          <a:xfrm>
            <a:off x="1042735" y="721698"/>
            <a:ext cx="10106527" cy="884088"/>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a:t>Nézzük a következő kísérletet: Az </a:t>
            </a:r>
            <a:r>
              <a:rPr lang="hu-HU" dirty="0"/>
              <a:t>Epson </a:t>
            </a:r>
            <a:r>
              <a:rPr lang="hu-HU" dirty="0" err="1"/>
              <a:t>Stylus</a:t>
            </a:r>
            <a:r>
              <a:rPr lang="hu-HU" dirty="0"/>
              <a:t> Pro 9900 egy meglehetősen elterjedt nyomtatótípus a nyomdák körében</a:t>
            </a:r>
            <a:r>
              <a:rPr lang="hu-HU"/>
              <a:t>. A </a:t>
            </a:r>
            <a:r>
              <a:rPr lang="hu-HU" dirty="0"/>
              <a:t>fekete </a:t>
            </a:r>
            <a:r>
              <a:rPr lang="hu-HU"/>
              <a:t>szegély az Adobe RGB színterét  jelzi.</a:t>
            </a:r>
            <a:endParaRPr lang="hu-HU" dirty="0"/>
          </a:p>
        </p:txBody>
      </p:sp>
      <p:pic>
        <p:nvPicPr>
          <p:cNvPr id="6146" name="Picture 2">
            <a:extLst>
              <a:ext uri="{FF2B5EF4-FFF2-40B4-BE49-F238E27FC236}">
                <a16:creationId xmlns:a16="http://schemas.microsoft.com/office/drawing/2014/main" id="{050071A2-E89D-4DF7-97FF-FA1DDBB32A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5143" y="2987046"/>
            <a:ext cx="7461709" cy="2422352"/>
          </a:xfrm>
          <a:prstGeom prst="rect">
            <a:avLst/>
          </a:prstGeom>
          <a:noFill/>
          <a:extLst>
            <a:ext uri="{909E8E84-426E-40DD-AFC4-6F175D3DCCD1}">
              <a14:hiddenFill xmlns:a14="http://schemas.microsoft.com/office/drawing/2010/main">
                <a:solidFill>
                  <a:srgbClr val="FFFFFF"/>
                </a:solidFill>
              </a14:hiddenFill>
            </a:ext>
          </a:extLst>
        </p:spPr>
      </p:pic>
      <p:sp>
        <p:nvSpPr>
          <p:cNvPr id="6" name="Szövegdoboz 5">
            <a:extLst>
              <a:ext uri="{FF2B5EF4-FFF2-40B4-BE49-F238E27FC236}">
                <a16:creationId xmlns:a16="http://schemas.microsoft.com/office/drawing/2014/main" id="{1D3E1C76-E2A0-4121-A3A7-C6EC0E05CD20}"/>
              </a:ext>
            </a:extLst>
          </p:cNvPr>
          <p:cNvSpPr txBox="1"/>
          <p:nvPr/>
        </p:nvSpPr>
        <p:spPr>
          <a:xfrm>
            <a:off x="3384478" y="5672307"/>
            <a:ext cx="5423037"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hu-HU" dirty="0"/>
              <a:t>Az Adobe RGB színtere az Epson </a:t>
            </a:r>
            <a:r>
              <a:rPr lang="hu-HU" dirty="0" err="1"/>
              <a:t>Stylus</a:t>
            </a:r>
            <a:r>
              <a:rPr lang="hu-HU" dirty="0"/>
              <a:t> Pro 9900-hoz képest</a:t>
            </a:r>
          </a:p>
        </p:txBody>
      </p:sp>
    </p:spTree>
    <p:extLst>
      <p:ext uri="{BB962C8B-B14F-4D97-AF65-F5344CB8AC3E}">
        <p14:creationId xmlns:p14="http://schemas.microsoft.com/office/powerpoint/2010/main" val="324177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AC4FFD17-FCAC-4991-BA4A-242D65788477}"/>
              </a:ext>
            </a:extLst>
          </p:cNvPr>
          <p:cNvSpPr txBox="1"/>
          <p:nvPr/>
        </p:nvSpPr>
        <p:spPr>
          <a:xfrm>
            <a:off x="1047549" y="1445726"/>
            <a:ext cx="10096901" cy="2961580"/>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Az Epson olyan színeket is képes kinyomtatni, amelyek nem szerepelnek az Adobe RGB fájlban, például néhány világos és narancssárga, valamint zöld és türkiz színárnyalatot a középső és a sötét területeken. </a:t>
            </a:r>
            <a:r>
              <a:rPr lang="hu-HU"/>
              <a:t>Mivel nem szeretnénk lemondani semmilyen színről, </a:t>
            </a:r>
            <a:r>
              <a:rPr lang="hu-HU" dirty="0"/>
              <a:t>és ez a kép nagy valószínűséggel az említett sárgaárnyalatokat is tartalmazza, nagyobb </a:t>
            </a:r>
            <a:r>
              <a:rPr lang="hu-HU"/>
              <a:t>színteret használunk, </a:t>
            </a:r>
            <a:r>
              <a:rPr lang="hu-HU" dirty="0"/>
              <a:t>olyat, ami ezeket a színeket is lefedi. Ez a </a:t>
            </a:r>
            <a:r>
              <a:rPr lang="hu-HU" dirty="0" err="1"/>
              <a:t>ProPhoto</a:t>
            </a:r>
            <a:r>
              <a:rPr lang="hu-HU" dirty="0"/>
              <a:t> RGB, amelynek az Epson nyomtatóhoz viszonyított eltérését sárga </a:t>
            </a:r>
            <a:r>
              <a:rPr lang="hu-HU"/>
              <a:t>színnel ábrázoltuk </a:t>
            </a:r>
            <a:r>
              <a:rPr lang="hu-HU" dirty="0"/>
              <a:t>a következő három képen:</a:t>
            </a:r>
          </a:p>
        </p:txBody>
      </p:sp>
    </p:spTree>
    <p:extLst>
      <p:ext uri="{BB962C8B-B14F-4D97-AF65-F5344CB8AC3E}">
        <p14:creationId xmlns:p14="http://schemas.microsoft.com/office/powerpoint/2010/main" val="4245116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48197026-F419-4DF1-9294-45742CFA0D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8211" y="1139791"/>
            <a:ext cx="8615577" cy="2796941"/>
          </a:xfrm>
          <a:prstGeom prst="rect">
            <a:avLst/>
          </a:prstGeom>
          <a:noFill/>
          <a:extLst>
            <a:ext uri="{909E8E84-426E-40DD-AFC4-6F175D3DCCD1}">
              <a14:hiddenFill xmlns:a14="http://schemas.microsoft.com/office/drawing/2010/main">
                <a:solidFill>
                  <a:srgbClr val="FFFFFF"/>
                </a:solidFill>
              </a14:hiddenFill>
            </a:ext>
          </a:extLst>
        </p:spPr>
      </p:pic>
      <p:sp>
        <p:nvSpPr>
          <p:cNvPr id="4" name="Szövegdoboz 3">
            <a:extLst>
              <a:ext uri="{FF2B5EF4-FFF2-40B4-BE49-F238E27FC236}">
                <a16:creationId xmlns:a16="http://schemas.microsoft.com/office/drawing/2014/main" id="{CF8D1B70-FE4B-4588-B023-868CC669746C}"/>
              </a:ext>
            </a:extLst>
          </p:cNvPr>
          <p:cNvSpPr txBox="1"/>
          <p:nvPr/>
        </p:nvSpPr>
        <p:spPr>
          <a:xfrm>
            <a:off x="3139037" y="4517275"/>
            <a:ext cx="5913923"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en-US" dirty="0"/>
              <a:t>A </a:t>
            </a:r>
            <a:r>
              <a:rPr lang="en-US" dirty="0" err="1"/>
              <a:t>ProPhotoRGB</a:t>
            </a:r>
            <a:r>
              <a:rPr lang="en-US" dirty="0"/>
              <a:t> </a:t>
            </a:r>
            <a:r>
              <a:rPr lang="en-US" dirty="0" err="1"/>
              <a:t>színtere</a:t>
            </a:r>
            <a:r>
              <a:rPr lang="en-US" dirty="0"/>
              <a:t> </a:t>
            </a:r>
            <a:r>
              <a:rPr lang="en-US" dirty="0" err="1"/>
              <a:t>az</a:t>
            </a:r>
            <a:r>
              <a:rPr lang="en-US" dirty="0"/>
              <a:t> Epson Stylus Pro 9900-hoz </a:t>
            </a:r>
            <a:r>
              <a:rPr lang="en-US" dirty="0" err="1"/>
              <a:t>képest</a:t>
            </a:r>
            <a:endParaRPr lang="hu-HU" dirty="0"/>
          </a:p>
        </p:txBody>
      </p:sp>
    </p:spTree>
    <p:extLst>
      <p:ext uri="{BB962C8B-B14F-4D97-AF65-F5344CB8AC3E}">
        <p14:creationId xmlns:p14="http://schemas.microsoft.com/office/powerpoint/2010/main" val="42050820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3C794C8B-8B08-4A0F-8536-8E1522B6F45A}"/>
              </a:ext>
            </a:extLst>
          </p:cNvPr>
          <p:cNvSpPr txBox="1"/>
          <p:nvPr/>
        </p:nvSpPr>
        <p:spPr>
          <a:xfrm>
            <a:off x="1129364" y="870344"/>
            <a:ext cx="9933271" cy="3377078"/>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Mivel a </a:t>
            </a:r>
            <a:r>
              <a:rPr lang="hu-HU" dirty="0" err="1"/>
              <a:t>ProPhoto</a:t>
            </a:r>
            <a:r>
              <a:rPr lang="hu-HU" dirty="0"/>
              <a:t> RGB bőségesen méretezett, a nyomtató által ábrázolható valamennyi színt lefedi. Éppen </a:t>
            </a:r>
            <a:r>
              <a:rPr lang="hu-HU"/>
              <a:t>ezért én </a:t>
            </a:r>
            <a:r>
              <a:rPr lang="hu-HU" dirty="0"/>
              <a:t>a </a:t>
            </a:r>
            <a:r>
              <a:rPr lang="hu-HU" dirty="0" err="1"/>
              <a:t>ProPhoto</a:t>
            </a:r>
            <a:r>
              <a:rPr lang="hu-HU" dirty="0"/>
              <a:t> </a:t>
            </a:r>
            <a:r>
              <a:rPr lang="hu-HU"/>
              <a:t>RGB-t célszerű használni, </a:t>
            </a:r>
            <a:r>
              <a:rPr lang="hu-HU" dirty="0"/>
              <a:t>ha művészi </a:t>
            </a:r>
            <a:r>
              <a:rPr lang="hu-HU"/>
              <a:t>nyomatokhoz készítünk </a:t>
            </a:r>
            <a:r>
              <a:rPr lang="hu-HU" dirty="0"/>
              <a:t>képeket</a:t>
            </a:r>
            <a:r>
              <a:rPr lang="hu-HU"/>
              <a:t>. Viszont a </a:t>
            </a:r>
            <a:r>
              <a:rPr lang="hu-HU" err="1"/>
              <a:t>ProPhoto</a:t>
            </a:r>
            <a:r>
              <a:rPr lang="hu-HU"/>
              <a:t> RGB-t </a:t>
            </a:r>
            <a:r>
              <a:rPr lang="hu-HU" dirty="0"/>
              <a:t>még az Adobe RGB-nél is kevesebb nyomda támogatja, és még azok is eltérő minőségben dolgoznak. Ha az adott nyomda nem ismeri fel vagy nem tudja feldolgozni a </a:t>
            </a:r>
            <a:r>
              <a:rPr lang="hu-HU" dirty="0" err="1"/>
              <a:t>ProPhoto</a:t>
            </a:r>
            <a:r>
              <a:rPr lang="hu-HU" dirty="0"/>
              <a:t> RGB-t, az eredmény helytelen színeket mutat</a:t>
            </a:r>
            <a:r>
              <a:rPr lang="hu-HU"/>
              <a:t>. A következő dián balra </a:t>
            </a:r>
            <a:r>
              <a:rPr lang="hu-HU" dirty="0"/>
              <a:t>a </a:t>
            </a:r>
            <a:r>
              <a:rPr lang="hu-HU"/>
              <a:t>normál kép, jobbra </a:t>
            </a:r>
            <a:r>
              <a:rPr lang="hu-HU" dirty="0"/>
              <a:t>olyan kép, amelyet </a:t>
            </a:r>
            <a:r>
              <a:rPr lang="hu-HU" dirty="0" err="1"/>
              <a:t>ProPhoto</a:t>
            </a:r>
            <a:r>
              <a:rPr lang="hu-HU" dirty="0"/>
              <a:t> RGB szerint továbbítottak a nyomda részére, majd </a:t>
            </a:r>
            <a:r>
              <a:rPr lang="hu-HU" dirty="0" err="1"/>
              <a:t>sRGB</a:t>
            </a:r>
            <a:r>
              <a:rPr lang="hu-HU" dirty="0"/>
              <a:t> szerint értelmeztek (a nyomda az </a:t>
            </a:r>
            <a:r>
              <a:rPr lang="hu-HU" dirty="0" err="1"/>
              <a:t>sRGB</a:t>
            </a:r>
            <a:r>
              <a:rPr lang="hu-HU" dirty="0"/>
              <a:t> színteret rendelte hozzá a fotóhoz):</a:t>
            </a:r>
          </a:p>
        </p:txBody>
      </p:sp>
    </p:spTree>
    <p:extLst>
      <p:ext uri="{BB962C8B-B14F-4D97-AF65-F5344CB8AC3E}">
        <p14:creationId xmlns:p14="http://schemas.microsoft.com/office/powerpoint/2010/main" val="11113983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23D70E53-DF46-40E3-A063-88087CE92B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0722" y="1009148"/>
            <a:ext cx="3286125" cy="3286125"/>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73D55BE8-D536-4360-84E7-20EB302F51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3235" y="1009148"/>
            <a:ext cx="3286125" cy="3286125"/>
          </a:xfrm>
          <a:prstGeom prst="rect">
            <a:avLst/>
          </a:prstGeom>
          <a:noFill/>
          <a:extLst>
            <a:ext uri="{909E8E84-426E-40DD-AFC4-6F175D3DCCD1}">
              <a14:hiddenFill xmlns:a14="http://schemas.microsoft.com/office/drawing/2010/main">
                <a:solidFill>
                  <a:srgbClr val="FFFFFF"/>
                </a:solidFill>
              </a14:hiddenFill>
            </a:ext>
          </a:extLst>
        </p:spPr>
      </p:pic>
      <p:sp>
        <p:nvSpPr>
          <p:cNvPr id="7" name="Szövegdoboz 6">
            <a:extLst>
              <a:ext uri="{FF2B5EF4-FFF2-40B4-BE49-F238E27FC236}">
                <a16:creationId xmlns:a16="http://schemas.microsoft.com/office/drawing/2014/main" id="{24BCE649-669C-414F-8C5C-372368CD68B5}"/>
              </a:ext>
            </a:extLst>
          </p:cNvPr>
          <p:cNvSpPr txBox="1"/>
          <p:nvPr/>
        </p:nvSpPr>
        <p:spPr>
          <a:xfrm>
            <a:off x="1760722" y="4456805"/>
            <a:ext cx="3573379"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hu-HU" dirty="0"/>
              <a:t>A </a:t>
            </a:r>
            <a:r>
              <a:rPr lang="hu-HU" dirty="0" err="1"/>
              <a:t>ProPhotoRGB</a:t>
            </a:r>
            <a:r>
              <a:rPr lang="hu-HU" dirty="0"/>
              <a:t> helyes értelmezése</a:t>
            </a:r>
          </a:p>
        </p:txBody>
      </p:sp>
      <p:sp>
        <p:nvSpPr>
          <p:cNvPr id="9" name="Szövegdoboz 8">
            <a:extLst>
              <a:ext uri="{FF2B5EF4-FFF2-40B4-BE49-F238E27FC236}">
                <a16:creationId xmlns:a16="http://schemas.microsoft.com/office/drawing/2014/main" id="{CAC76809-4ABB-4B34-9901-415415D348E4}"/>
              </a:ext>
            </a:extLst>
          </p:cNvPr>
          <p:cNvSpPr txBox="1"/>
          <p:nvPr/>
        </p:nvSpPr>
        <p:spPr>
          <a:xfrm>
            <a:off x="6606892" y="4456805"/>
            <a:ext cx="3968014"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hu-HU" dirty="0"/>
              <a:t>A </a:t>
            </a:r>
            <a:r>
              <a:rPr lang="hu-HU" dirty="0" err="1"/>
              <a:t>ProPhotoRGB</a:t>
            </a:r>
            <a:r>
              <a:rPr lang="hu-HU" dirty="0"/>
              <a:t> figyelmen kívül hagyása</a:t>
            </a:r>
          </a:p>
        </p:txBody>
      </p:sp>
      <p:sp>
        <p:nvSpPr>
          <p:cNvPr id="11" name="Szövegdoboz 10">
            <a:extLst>
              <a:ext uri="{FF2B5EF4-FFF2-40B4-BE49-F238E27FC236}">
                <a16:creationId xmlns:a16="http://schemas.microsoft.com/office/drawing/2014/main" id="{AC199D58-B8BA-4CE8-9AB0-4CD059C453DE}"/>
              </a:ext>
            </a:extLst>
          </p:cNvPr>
          <p:cNvSpPr txBox="1"/>
          <p:nvPr/>
        </p:nvSpPr>
        <p:spPr>
          <a:xfrm>
            <a:off x="1100488" y="4926114"/>
            <a:ext cx="9991023" cy="1299587"/>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A színek gyengébbek, és néha eltérnek az adott színárnyalattól. Bár a cégek egy része alkalmas e színterek felismerésére és feldolgozására, gyakran azok sem nyújtják az elvárt minőséget.</a:t>
            </a:r>
          </a:p>
        </p:txBody>
      </p:sp>
    </p:spTree>
    <p:extLst>
      <p:ext uri="{BB962C8B-B14F-4D97-AF65-F5344CB8AC3E}">
        <p14:creationId xmlns:p14="http://schemas.microsoft.com/office/powerpoint/2010/main" val="631342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1100EF1A-825C-49F6-9936-BC147B58DF33}"/>
              </a:ext>
            </a:extLst>
          </p:cNvPr>
          <p:cNvSpPr txBox="1"/>
          <p:nvPr/>
        </p:nvSpPr>
        <p:spPr>
          <a:xfrm>
            <a:off x="3047198" y="619043"/>
            <a:ext cx="6097604" cy="1323439"/>
          </a:xfrm>
          <a:prstGeom prst="rect">
            <a:avLst/>
          </a:prstGeom>
          <a:noFill/>
        </p:spPr>
        <p:txBody>
          <a:bodyPr wrap="square" rtlCol="0">
            <a:spAutoFit/>
          </a:bodyPr>
          <a:lstStyle>
            <a:defPPr>
              <a:defRPr lang="hu-HU"/>
            </a:defPPr>
            <a:lvl1pPr algn="ctr">
              <a:defRPr sz="4000" b="0" i="0">
                <a:solidFill>
                  <a:srgbClr val="0F0F0F"/>
                </a:solidFill>
                <a:effectLst/>
                <a:latin typeface="Gotham" pitchFamily="50" charset="0"/>
                <a:cs typeface="Gotham" pitchFamily="50" charset="0"/>
              </a:defRPr>
            </a:lvl1pPr>
          </a:lstStyle>
          <a:p>
            <a:r>
              <a:rPr lang="hu-HU" dirty="0"/>
              <a:t>Az Adobe RGB előnyei az </a:t>
            </a:r>
            <a:r>
              <a:rPr lang="hu-HU" dirty="0" err="1"/>
              <a:t>sRGB</a:t>
            </a:r>
            <a:r>
              <a:rPr lang="hu-HU" dirty="0"/>
              <a:t>-vel szemben</a:t>
            </a:r>
          </a:p>
        </p:txBody>
      </p:sp>
      <p:sp>
        <p:nvSpPr>
          <p:cNvPr id="5" name="Szövegdoboz 4">
            <a:extLst>
              <a:ext uri="{FF2B5EF4-FFF2-40B4-BE49-F238E27FC236}">
                <a16:creationId xmlns:a16="http://schemas.microsoft.com/office/drawing/2014/main" id="{87EA2017-3E81-44F1-B213-0D3F6D55A9E3}"/>
              </a:ext>
            </a:extLst>
          </p:cNvPr>
          <p:cNvSpPr txBox="1"/>
          <p:nvPr/>
        </p:nvSpPr>
        <p:spPr>
          <a:xfrm>
            <a:off x="855044" y="2213045"/>
            <a:ext cx="10481912" cy="3792577"/>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Mivel az </a:t>
            </a:r>
            <a:r>
              <a:rPr lang="hu-HU" dirty="0" err="1"/>
              <a:t>sRGB</a:t>
            </a:r>
            <a:r>
              <a:rPr lang="hu-HU" dirty="0"/>
              <a:t>-t a különböző eszközök közötti képcserére céljából fejlesztették ki, felmerül a kérdés, hogy akkor mi szükség az Adobe RGB-re vagy éppen a </a:t>
            </a:r>
            <a:r>
              <a:rPr lang="hu-HU" dirty="0" err="1"/>
              <a:t>ProPhoto</a:t>
            </a:r>
            <a:r>
              <a:rPr lang="hu-HU" dirty="0"/>
              <a:t> RGB-re? Ahogy valaki egyszer megfogalmazta: „Ha az </a:t>
            </a:r>
            <a:r>
              <a:rPr lang="hu-HU" dirty="0" err="1"/>
              <a:t>sRGB</a:t>
            </a:r>
            <a:r>
              <a:rPr lang="hu-HU" dirty="0"/>
              <a:t> és az Adobe RGB egyaránt 16,7 millió színárnyalat megjelenítésére alkalmas, akkor mégis mi a különbség?” A válasz meglehetősen kézenfekvő: Nem ugyanarról a 16,7 millió színárnyalatról van szó. A ceruzás példánál az egyes ceruzák esetében öt színről beszéltünk, a színes ceruza azonban sötétebb volt, mint a grafitceruza. A grafitceruza nem alkalmas a színes ceruza sötétebb színeinek ábrázolására. Ugyanez a helyzet a különböző RGB színterekkel is: Az Adobe RGB olyan színeket képes megjeleníteni, amelyekre az </a:t>
            </a:r>
            <a:r>
              <a:rPr lang="hu-HU" dirty="0" err="1"/>
              <a:t>sRGB</a:t>
            </a:r>
            <a:r>
              <a:rPr lang="hu-HU" dirty="0"/>
              <a:t> nem alkalmas. </a:t>
            </a:r>
          </a:p>
        </p:txBody>
      </p:sp>
    </p:spTree>
    <p:extLst>
      <p:ext uri="{BB962C8B-B14F-4D97-AF65-F5344CB8AC3E}">
        <p14:creationId xmlns:p14="http://schemas.microsoft.com/office/powerpoint/2010/main" val="2033305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BBB4C60F-0883-41A3-B1E8-6DACAAA4E18D}"/>
              </a:ext>
            </a:extLst>
          </p:cNvPr>
          <p:cNvSpPr txBox="1"/>
          <p:nvPr/>
        </p:nvSpPr>
        <p:spPr>
          <a:xfrm>
            <a:off x="585537" y="740948"/>
            <a:ext cx="11020926" cy="4623573"/>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A felhős égbolt esetében az </a:t>
            </a:r>
            <a:r>
              <a:rPr lang="hu-HU" dirty="0" err="1"/>
              <a:t>sRGB</a:t>
            </a:r>
            <a:r>
              <a:rPr lang="hu-HU" dirty="0"/>
              <a:t> harmada nem képes olyan fényesen megjeleníteni az ég kékjét, mint az Adobe RGB, ellenben a CMYK nyomtatási színtér igen (természetesen csak akkor láthatók a különbségeket, ha a böngésző megfelelő színkezelést alkalmaz, és a képernyőn megjeleníthetők ezek a kékárnyalatok). A </a:t>
            </a:r>
            <a:r>
              <a:rPr lang="hu-HU" dirty="0" err="1"/>
              <a:t>ProPhoto</a:t>
            </a:r>
            <a:r>
              <a:rPr lang="hu-HU" dirty="0"/>
              <a:t> RGB-</a:t>
            </a:r>
            <a:r>
              <a:rPr lang="hu-HU" dirty="0" err="1"/>
              <a:t>ből</a:t>
            </a:r>
            <a:r>
              <a:rPr lang="hu-HU" dirty="0"/>
              <a:t> nyert kék még kissé intenzívebb is, mint az Adobe RGB kékje. Mint minden RGB színtérben, az </a:t>
            </a:r>
            <a:r>
              <a:rPr lang="hu-HU" dirty="0" err="1"/>
              <a:t>sRGB</a:t>
            </a:r>
            <a:r>
              <a:rPr lang="hu-HU" dirty="0"/>
              <a:t>-ben is rendkívül specifikus színértékek vonatkoznak a pirosra, a zöldre és a kékre. A definíció többi részével együtt korlátozások vonatkoznak arra, hogy mely színeket jeleníthet meg az </a:t>
            </a:r>
            <a:r>
              <a:rPr lang="hu-HU" dirty="0" err="1"/>
              <a:t>sRGB</a:t>
            </a:r>
            <a:r>
              <a:rPr lang="hu-HU" dirty="0"/>
              <a:t> színtere. És igen, ez azt is jelenti, hogy nem tudja megjeleníteni az összes színt, amelyet érzékelhetünk. Azt gondolhatnánk, hogy az RGB minden szín megjelenítésére alkalmas, de egyrészt az RGB nem egy meghatározott színtér, hanem egy színmodell, másrészt az olyan színterek, mint az </a:t>
            </a:r>
            <a:r>
              <a:rPr lang="hu-HU" dirty="0" err="1"/>
              <a:t>sRGB</a:t>
            </a:r>
            <a:r>
              <a:rPr lang="hu-HU" dirty="0"/>
              <a:t> vagy az Adobe RGB, csak a látható színek egy részét jelenítik meg. </a:t>
            </a:r>
          </a:p>
        </p:txBody>
      </p:sp>
    </p:spTree>
    <p:extLst>
      <p:ext uri="{BB962C8B-B14F-4D97-AF65-F5344CB8AC3E}">
        <p14:creationId xmlns:p14="http://schemas.microsoft.com/office/powerpoint/2010/main" val="3434556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14BD4D4E-498F-4D65-BA5E-D8CF94441D9D}"/>
              </a:ext>
            </a:extLst>
          </p:cNvPr>
          <p:cNvSpPr txBox="1"/>
          <p:nvPr/>
        </p:nvSpPr>
        <p:spPr>
          <a:xfrm>
            <a:off x="701040" y="875702"/>
            <a:ext cx="10789920" cy="4623573"/>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Ez elsősorban a türkizre és a zöldre vonatkozik, de az </a:t>
            </a:r>
            <a:r>
              <a:rPr lang="hu-HU" dirty="0" err="1"/>
              <a:t>sRGB</a:t>
            </a:r>
            <a:r>
              <a:rPr lang="hu-HU" dirty="0"/>
              <a:t> sem képes az erőteljes kék és piros szín különösebben jó megjelenítésére. Bár az Adobe RGB kijavítja a türkiz és a zöld hibáit, a kék és a piros színek megjelenítésével kapcsolatban is akadnak hibák. Bár a </a:t>
            </a:r>
            <a:r>
              <a:rPr lang="hu-HU" dirty="0" err="1"/>
              <a:t>ProPhoto</a:t>
            </a:r>
            <a:r>
              <a:rPr lang="hu-HU" dirty="0"/>
              <a:t> RGB esetén már nem beszélhetünk ilyen hibákról, egyéb visszásságok azért előfordulnak. Nézzük a következő három példát a </a:t>
            </a:r>
            <a:r>
              <a:rPr lang="hu-HU" dirty="0" err="1"/>
              <a:t>lab</a:t>
            </a:r>
            <a:r>
              <a:rPr lang="hu-HU" dirty="0"/>
              <a:t> színtérből, 66%-os, 50%-os és 33%-os fényerővel (következő dia). A fehér szegélyen belüli színek az </a:t>
            </a:r>
            <a:r>
              <a:rPr lang="hu-HU" dirty="0" err="1"/>
              <a:t>sRGB</a:t>
            </a:r>
            <a:r>
              <a:rPr lang="hu-HU" dirty="0"/>
              <a:t> által is megjeleníthetők, az azon kívül esők azonban nem (az itt látható színek természetesen csak közelítő értékek, mert sem a könyvnyomtató, sem pedig a lézernyomtató nem tudja megjeleníteni a </a:t>
            </a:r>
            <a:r>
              <a:rPr lang="hu-HU" dirty="0" err="1"/>
              <a:t>Lab</a:t>
            </a:r>
            <a:r>
              <a:rPr lang="hu-HU" dirty="0"/>
              <a:t> színtér ezen szakaszainak valamennyi színét – és igen, a színtér görbe és ferde, mint az összes többi színtér). Ezért általában 3D modellként is bemutatják őket. Azonban papíron ezt meglehetősen zavaros):</a:t>
            </a:r>
          </a:p>
        </p:txBody>
      </p:sp>
    </p:spTree>
    <p:extLst>
      <p:ext uri="{BB962C8B-B14F-4D97-AF65-F5344CB8AC3E}">
        <p14:creationId xmlns:p14="http://schemas.microsoft.com/office/powerpoint/2010/main" val="4268751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C746A64-AFF1-4505-AED3-D4AA4855E9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5297" y="759645"/>
            <a:ext cx="8621406" cy="2811328"/>
          </a:xfrm>
          <a:prstGeom prst="rect">
            <a:avLst/>
          </a:prstGeom>
          <a:noFill/>
          <a:extLst>
            <a:ext uri="{909E8E84-426E-40DD-AFC4-6F175D3DCCD1}">
              <a14:hiddenFill xmlns:a14="http://schemas.microsoft.com/office/drawing/2010/main">
                <a:solidFill>
                  <a:srgbClr val="FFFFFF"/>
                </a:solidFill>
              </a14:hiddenFill>
            </a:ext>
          </a:extLst>
        </p:spPr>
      </p:pic>
      <p:sp>
        <p:nvSpPr>
          <p:cNvPr id="4" name="Szövegdoboz 3">
            <a:extLst>
              <a:ext uri="{FF2B5EF4-FFF2-40B4-BE49-F238E27FC236}">
                <a16:creationId xmlns:a16="http://schemas.microsoft.com/office/drawing/2014/main" id="{ABEA9358-D03F-4BEE-BC85-B3308F72FA7B}"/>
              </a:ext>
            </a:extLst>
          </p:cNvPr>
          <p:cNvSpPr txBox="1"/>
          <p:nvPr/>
        </p:nvSpPr>
        <p:spPr>
          <a:xfrm>
            <a:off x="3885799" y="3841535"/>
            <a:ext cx="4420402"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hu-HU" dirty="0"/>
              <a:t>Az </a:t>
            </a:r>
            <a:r>
              <a:rPr lang="hu-HU" dirty="0" err="1"/>
              <a:t>sRGB</a:t>
            </a:r>
            <a:r>
              <a:rPr lang="hu-HU" dirty="0"/>
              <a:t> színskálája 66%, 50% és 33% fényerővel</a:t>
            </a:r>
          </a:p>
        </p:txBody>
      </p:sp>
      <p:sp>
        <p:nvSpPr>
          <p:cNvPr id="6" name="Szövegdoboz 5">
            <a:extLst>
              <a:ext uri="{FF2B5EF4-FFF2-40B4-BE49-F238E27FC236}">
                <a16:creationId xmlns:a16="http://schemas.microsoft.com/office/drawing/2014/main" id="{B48FFB46-BE56-4072-91F1-A8540AAC385E}"/>
              </a:ext>
            </a:extLst>
          </p:cNvPr>
          <p:cNvSpPr txBox="1"/>
          <p:nvPr/>
        </p:nvSpPr>
        <p:spPr>
          <a:xfrm>
            <a:off x="1785297" y="4246157"/>
            <a:ext cx="8621406" cy="1715085"/>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Ha a képernyő lefedi az </a:t>
            </a:r>
            <a:r>
              <a:rPr lang="hu-HU" dirty="0" err="1"/>
              <a:t>sRGB</a:t>
            </a:r>
            <a:r>
              <a:rPr lang="hu-HU" dirty="0"/>
              <a:t> színteret, akkor csak a fehér szegélyen belüli színek jelennek meg. A szegélyen kívüli színek esetében a szegélyen belüli legközelebbi pont színét mutatja. Így például a bal felső sarok egységesen zöld területnek tűnik. </a:t>
            </a:r>
          </a:p>
        </p:txBody>
      </p:sp>
    </p:spTree>
    <p:extLst>
      <p:ext uri="{BB962C8B-B14F-4D97-AF65-F5344CB8AC3E}">
        <p14:creationId xmlns:p14="http://schemas.microsoft.com/office/powerpoint/2010/main" val="3498201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AB58EFB3-5BFC-4653-924E-8EF22C8E9636}"/>
              </a:ext>
            </a:extLst>
          </p:cNvPr>
          <p:cNvSpPr txBox="1"/>
          <p:nvPr/>
        </p:nvSpPr>
        <p:spPr>
          <a:xfrm>
            <a:off x="624038" y="899741"/>
            <a:ext cx="10943924" cy="4208075"/>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Még ha nem is tudom itt megmutatni őket, a szemünk meg tudna különböztetni olyan, e határon kívül eső színeket, amelyek nem ábrázolhatók az </a:t>
            </a:r>
            <a:r>
              <a:rPr lang="hu-HU" dirty="0" err="1"/>
              <a:t>sRGB</a:t>
            </a:r>
            <a:r>
              <a:rPr lang="hu-HU" dirty="0"/>
              <a:t>-ben. Az </a:t>
            </a:r>
            <a:r>
              <a:rPr lang="hu-HU" dirty="0" err="1"/>
              <a:t>sRGB</a:t>
            </a:r>
            <a:r>
              <a:rPr lang="hu-HU" dirty="0"/>
              <a:t> csak az emberi szem által érzékelhető színek egyharmadának megjelenítésére alkalmas. Az, hogy léteznek olyan színek a természetben, amelyeket az </a:t>
            </a:r>
            <a:r>
              <a:rPr lang="hu-HU" dirty="0" err="1"/>
              <a:t>sRGB</a:t>
            </a:r>
            <a:r>
              <a:rPr lang="hu-HU" dirty="0"/>
              <a:t> nem képes megjeleníteni, még mindig elfogadható, ez nem lenne annyira drámai. Bosszantó azonban, hogy a ciánkék, a bíborvörös és a sárga alapszínekkel dolgozó nyomtatók is képesek olyan színek kinyomtatására, amelyeket az </a:t>
            </a:r>
            <a:r>
              <a:rPr lang="hu-HU" dirty="0" err="1"/>
              <a:t>sRGB</a:t>
            </a:r>
            <a:r>
              <a:rPr lang="hu-HU" dirty="0"/>
              <a:t> nem ismer fel. Ez különösen a cián/türkiz esetében figyelhető meg: A nyomtató olyan türkiz színárnyalatokat tud nyomtatni, amelyeket az </a:t>
            </a:r>
            <a:r>
              <a:rPr lang="hu-HU" dirty="0" err="1"/>
              <a:t>sRGB</a:t>
            </a:r>
            <a:r>
              <a:rPr lang="hu-HU" dirty="0"/>
              <a:t> nem ismer fel. Ennek egyértelművé tétele </a:t>
            </a:r>
            <a:r>
              <a:rPr lang="hu-HU"/>
              <a:t>érdekében a következő dián látható </a:t>
            </a:r>
            <a:r>
              <a:rPr lang="hu-HU" dirty="0"/>
              <a:t>a nyomdák által gyakran alkalmazott CMYK ISO </a:t>
            </a:r>
            <a:r>
              <a:rPr lang="hu-HU" dirty="0" err="1"/>
              <a:t>Coated</a:t>
            </a:r>
            <a:r>
              <a:rPr lang="hu-HU" dirty="0"/>
              <a:t> </a:t>
            </a:r>
            <a:r>
              <a:rPr lang="hu-HU"/>
              <a:t>v2 színtér, </a:t>
            </a:r>
            <a:r>
              <a:rPr lang="hu-HU" dirty="0"/>
              <a:t>cián színű körvonallal jelölve az </a:t>
            </a:r>
            <a:r>
              <a:rPr lang="hu-HU" dirty="0" err="1"/>
              <a:t>sRGB-hez</a:t>
            </a:r>
            <a:r>
              <a:rPr lang="hu-HU" dirty="0"/>
              <a:t> történő viszonyítást.</a:t>
            </a:r>
          </a:p>
        </p:txBody>
      </p:sp>
    </p:spTree>
    <p:extLst>
      <p:ext uri="{BB962C8B-B14F-4D97-AF65-F5344CB8AC3E}">
        <p14:creationId xmlns:p14="http://schemas.microsoft.com/office/powerpoint/2010/main" val="2533234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0BB7E9D-B376-4DAC-B197-436A178FF6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8227" y="1295399"/>
            <a:ext cx="8195546" cy="2660583"/>
          </a:xfrm>
          <a:prstGeom prst="rect">
            <a:avLst/>
          </a:prstGeom>
          <a:noFill/>
          <a:extLst>
            <a:ext uri="{909E8E84-426E-40DD-AFC4-6F175D3DCCD1}">
              <a14:hiddenFill xmlns:a14="http://schemas.microsoft.com/office/drawing/2010/main">
                <a:solidFill>
                  <a:srgbClr val="FFFFFF"/>
                </a:solidFill>
              </a14:hiddenFill>
            </a:ext>
          </a:extLst>
        </p:spPr>
      </p:pic>
      <p:sp>
        <p:nvSpPr>
          <p:cNvPr id="4" name="Szövegdoboz 3">
            <a:extLst>
              <a:ext uri="{FF2B5EF4-FFF2-40B4-BE49-F238E27FC236}">
                <a16:creationId xmlns:a16="http://schemas.microsoft.com/office/drawing/2014/main" id="{591B52D9-E3FA-45E0-BFCE-F2539A235214}"/>
              </a:ext>
            </a:extLst>
          </p:cNvPr>
          <p:cNvSpPr txBox="1"/>
          <p:nvPr/>
        </p:nvSpPr>
        <p:spPr>
          <a:xfrm>
            <a:off x="3621103" y="4536526"/>
            <a:ext cx="4949793"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hu-HU" dirty="0"/>
              <a:t>Az </a:t>
            </a:r>
            <a:r>
              <a:rPr lang="hu-HU" dirty="0" err="1"/>
              <a:t>sRGB</a:t>
            </a:r>
            <a:r>
              <a:rPr lang="hu-HU" dirty="0"/>
              <a:t> színskálája a CMYK ISO </a:t>
            </a:r>
            <a:r>
              <a:rPr lang="hu-HU" dirty="0" err="1"/>
              <a:t>Coated</a:t>
            </a:r>
            <a:r>
              <a:rPr lang="hu-HU" dirty="0"/>
              <a:t> v2-hez képest</a:t>
            </a:r>
          </a:p>
        </p:txBody>
      </p:sp>
    </p:spTree>
    <p:extLst>
      <p:ext uri="{BB962C8B-B14F-4D97-AF65-F5344CB8AC3E}">
        <p14:creationId xmlns:p14="http://schemas.microsoft.com/office/powerpoint/2010/main" val="2497913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a:extLst>
              <a:ext uri="{FF2B5EF4-FFF2-40B4-BE49-F238E27FC236}">
                <a16:creationId xmlns:a16="http://schemas.microsoft.com/office/drawing/2014/main" id="{A30709C1-ED62-4FFA-9DE7-0B1C012C5711}"/>
              </a:ext>
            </a:extLst>
          </p:cNvPr>
          <p:cNvSpPr txBox="1"/>
          <p:nvPr/>
        </p:nvSpPr>
        <p:spPr>
          <a:xfrm>
            <a:off x="648101" y="561342"/>
            <a:ext cx="10895798" cy="5454570"/>
          </a:xfrm>
          <a:prstGeom prst="rect">
            <a:avLst/>
          </a:prstGeom>
          <a:noFill/>
        </p:spPr>
        <p:txBody>
          <a:bodyPr wrap="square">
            <a:spAutoFit/>
          </a:bodyPr>
          <a:lstStyle>
            <a:defPPr>
              <a:defRPr lang="hu-HU"/>
            </a:defPPr>
            <a:lvl1pPr algn="just">
              <a:lnSpc>
                <a:spcPct val="150000"/>
              </a:lnSpc>
              <a:defRPr>
                <a:latin typeface="Poppins" panose="00000500000000000000" pitchFamily="2" charset="-18"/>
                <a:cs typeface="Poppins" panose="00000500000000000000" pitchFamily="2" charset="-18"/>
              </a:defRPr>
            </a:lvl1pPr>
          </a:lstStyle>
          <a:p>
            <a:r>
              <a:rPr lang="hu-HU" dirty="0"/>
              <a:t>Mivel a két színtér nagy részei átfedik egymást, ezért mindkét színtérben megjeleníthetők. Izgalmasabbak azok a területek, amelyek nem fedik le egymást. Például az CMYK ISO </a:t>
            </a:r>
            <a:r>
              <a:rPr lang="hu-HU" dirty="0" err="1"/>
              <a:t>Coated</a:t>
            </a:r>
            <a:r>
              <a:rPr lang="hu-HU" dirty="0"/>
              <a:t> v2 nyomtatási színtér színei között vannak olyan kék- és zöldárnyalatok, amelyek nem állnak rendelkezésre </a:t>
            </a:r>
            <a:r>
              <a:rPr lang="hu-HU" dirty="0" err="1"/>
              <a:t>sRGB</a:t>
            </a:r>
            <a:r>
              <a:rPr lang="hu-HU" dirty="0"/>
              <a:t> formátumban. Más szóval, ha </a:t>
            </a:r>
            <a:r>
              <a:rPr lang="hu-HU" dirty="0" err="1"/>
              <a:t>sRGB</a:t>
            </a:r>
            <a:r>
              <a:rPr lang="hu-HU" dirty="0"/>
              <a:t> formátumban készítjük elő a képet nyomtatáshoz, nem használhatjuk fel ezeket a színeket. Ez különösen a türkizkék ruhákról készített képeknél feltűnő. Az </a:t>
            </a:r>
            <a:r>
              <a:rPr lang="hu-HU" dirty="0" err="1"/>
              <a:t>sRGB</a:t>
            </a:r>
            <a:r>
              <a:rPr lang="hu-HU" dirty="0"/>
              <a:t>-ben feldolgozott fotókon ez soha nem tűnik olyan rikítónak, mint a való életben.</a:t>
            </a:r>
          </a:p>
          <a:p>
            <a:r>
              <a:rPr lang="hu-HU" dirty="0"/>
              <a:t>Ezt a problémát nem sokkal az </a:t>
            </a:r>
            <a:r>
              <a:rPr lang="hu-HU" dirty="0" err="1"/>
              <a:t>sRGB</a:t>
            </a:r>
            <a:r>
              <a:rPr lang="hu-HU" dirty="0"/>
              <a:t> bevezetése után vették észre, megoldásként pedig bevezették az Adobe RGB színteret. Az Adobe RGB-t úgy alkották meg, hogy a CMYK nyomtatási színtér összes akkor elérhető színét lefedje. Még az itt használt korszerű CMYK ISO </a:t>
            </a:r>
            <a:r>
              <a:rPr lang="hu-HU" dirty="0" err="1"/>
              <a:t>Coated</a:t>
            </a:r>
            <a:r>
              <a:rPr lang="hu-HU" dirty="0"/>
              <a:t> v2 színtér is szinte teljesen lefedi az Adobe RGB-t. A következő három képen fekete </a:t>
            </a:r>
            <a:r>
              <a:rPr lang="hu-HU"/>
              <a:t>körvonallal ábrázolva láthatjuk </a:t>
            </a:r>
            <a:r>
              <a:rPr lang="hu-HU" dirty="0"/>
              <a:t>az Adobe RGB lehetséges színeit, összehasonlítva a ciánkeretes CMYK ISO </a:t>
            </a:r>
            <a:r>
              <a:rPr lang="hu-HU" dirty="0" err="1"/>
              <a:t>Coated</a:t>
            </a:r>
            <a:r>
              <a:rPr lang="hu-HU" dirty="0"/>
              <a:t> v2-vel:</a:t>
            </a:r>
          </a:p>
        </p:txBody>
      </p:sp>
    </p:spTree>
    <p:extLst>
      <p:ext uri="{BB962C8B-B14F-4D97-AF65-F5344CB8AC3E}">
        <p14:creationId xmlns:p14="http://schemas.microsoft.com/office/powerpoint/2010/main" val="2348221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1FE02F34-7435-4CF4-B7EB-9C4A7E4F78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3737" y="1091664"/>
            <a:ext cx="8704526" cy="2825817"/>
          </a:xfrm>
          <a:prstGeom prst="rect">
            <a:avLst/>
          </a:prstGeom>
          <a:noFill/>
          <a:extLst>
            <a:ext uri="{909E8E84-426E-40DD-AFC4-6F175D3DCCD1}">
              <a14:hiddenFill xmlns:a14="http://schemas.microsoft.com/office/drawing/2010/main">
                <a:solidFill>
                  <a:srgbClr val="FFFFFF"/>
                </a:solidFill>
              </a14:hiddenFill>
            </a:ext>
          </a:extLst>
        </p:spPr>
      </p:pic>
      <p:sp>
        <p:nvSpPr>
          <p:cNvPr id="4" name="Szövegdoboz 3">
            <a:extLst>
              <a:ext uri="{FF2B5EF4-FFF2-40B4-BE49-F238E27FC236}">
                <a16:creationId xmlns:a16="http://schemas.microsoft.com/office/drawing/2014/main" id="{8310AAA4-8FA7-41D4-BDFC-BBA6ABAEEB23}"/>
              </a:ext>
            </a:extLst>
          </p:cNvPr>
          <p:cNvSpPr txBox="1"/>
          <p:nvPr/>
        </p:nvSpPr>
        <p:spPr>
          <a:xfrm>
            <a:off x="3366034" y="4478774"/>
            <a:ext cx="5459931" cy="307777"/>
          </a:xfrm>
          <a:prstGeom prst="rect">
            <a:avLst/>
          </a:prstGeom>
          <a:noFill/>
        </p:spPr>
        <p:txBody>
          <a:bodyPr wrap="square">
            <a:spAutoFit/>
          </a:bodyPr>
          <a:lstStyle>
            <a:defPPr>
              <a:defRPr lang="hu-HU"/>
            </a:defPPr>
            <a:lvl1pPr>
              <a:defRPr sz="1400">
                <a:latin typeface="Poppins" panose="00000500000000000000" pitchFamily="2" charset="-18"/>
                <a:cs typeface="Poppins" panose="00000500000000000000" pitchFamily="2" charset="-18"/>
              </a:defRPr>
            </a:lvl1pPr>
          </a:lstStyle>
          <a:p>
            <a:r>
              <a:rPr lang="hu-HU" dirty="0"/>
              <a:t>Az </a:t>
            </a:r>
            <a:r>
              <a:rPr lang="hu-HU" dirty="0" err="1"/>
              <a:t>AdobeRGB</a:t>
            </a:r>
            <a:r>
              <a:rPr lang="hu-HU" dirty="0"/>
              <a:t> színskálája a CMYK ISO </a:t>
            </a:r>
            <a:r>
              <a:rPr lang="hu-HU" dirty="0" err="1"/>
              <a:t>Coated</a:t>
            </a:r>
            <a:r>
              <a:rPr lang="hu-HU" dirty="0"/>
              <a:t> v2-hez képest</a:t>
            </a:r>
          </a:p>
        </p:txBody>
      </p:sp>
    </p:spTree>
    <p:extLst>
      <p:ext uri="{BB962C8B-B14F-4D97-AF65-F5344CB8AC3E}">
        <p14:creationId xmlns:p14="http://schemas.microsoft.com/office/powerpoint/2010/main" val="3999154345"/>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26115</TotalTime>
  <Words>1578</Words>
  <Application>Microsoft Office PowerPoint</Application>
  <PresentationFormat>Szélesvásznú</PresentationFormat>
  <Paragraphs>34</Paragraphs>
  <Slides>19</Slides>
  <Notes>0</Notes>
  <HiddenSlides>0</HiddenSlides>
  <MMClips>0</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19</vt:i4>
      </vt:variant>
    </vt:vector>
  </HeadingPairs>
  <TitlesOfParts>
    <vt:vector size="25" baseType="lpstr">
      <vt:lpstr>Arial</vt:lpstr>
      <vt:lpstr>Calibri</vt:lpstr>
      <vt:lpstr>Calibri Light</vt:lpstr>
      <vt:lpstr>Gotham</vt:lpstr>
      <vt:lpstr>Poppins</vt:lpstr>
      <vt:lpstr>Office-téma</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62f2acc8-f58b-1c2c-36dc-7b7cd353620c@m365.edu.hu</dc:creator>
  <cp:lastModifiedBy>62f2acc8-f58b-1c2c-36dc-7b7cd353620c@m365.edu.hu</cp:lastModifiedBy>
  <cp:revision>24</cp:revision>
  <dcterms:created xsi:type="dcterms:W3CDTF">2024-10-28T10:53:13Z</dcterms:created>
  <dcterms:modified xsi:type="dcterms:W3CDTF">2024-11-15T14:09:11Z</dcterms:modified>
</cp:coreProperties>
</file>