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otham" pitchFamily="50" charset="0"/>
      <p:bold r:id="rId18"/>
      <p:boldItalic r:id="rId19"/>
    </p:embeddedFont>
    <p:embeddedFont>
      <p:font typeface="Ovo" panose="020B0604020202020204" charset="0"/>
      <p:regular r:id="rId20"/>
    </p:embeddedFont>
    <p:embeddedFont>
      <p:font typeface="Poppins" panose="00000500000000000000" pitchFamily="2" charset="-18"/>
      <p:regular r:id="rId21"/>
    </p:embeddedFont>
    <p:embeddedFont>
      <p:font typeface="The Seasons Bold" panose="020B0604020202020204" charset="-1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611" r="-4611"/>
            </a:stretch>
          </a:blipFill>
        </p:spPr>
      </p:sp>
      <p:sp>
        <p:nvSpPr>
          <p:cNvPr id="3" name="Freeform 3"/>
          <p:cNvSpPr/>
          <p:nvPr/>
        </p:nvSpPr>
        <p:spPr>
          <a:xfrm>
            <a:off x="7010237" y="1028700"/>
            <a:ext cx="4267527" cy="4267527"/>
          </a:xfrm>
          <a:custGeom>
            <a:avLst/>
            <a:gdLst/>
            <a:ahLst/>
            <a:cxnLst/>
            <a:rect l="l" t="t" r="r" b="b"/>
            <a:pathLst>
              <a:path w="4267527" h="4267527">
                <a:moveTo>
                  <a:pt x="0" y="0"/>
                </a:moveTo>
                <a:lnTo>
                  <a:pt x="4267526" y="0"/>
                </a:lnTo>
                <a:lnTo>
                  <a:pt x="4267526" y="4267527"/>
                </a:lnTo>
                <a:lnTo>
                  <a:pt x="0" y="4267527"/>
                </a:lnTo>
                <a:lnTo>
                  <a:pt x="0" y="0"/>
                </a:lnTo>
                <a:close/>
              </a:path>
            </a:pathLst>
          </a:custGeom>
          <a:blipFill>
            <a:blip r:embed="rId3"/>
            <a:stretch>
              <a:fillRect/>
            </a:stretch>
          </a:blipFill>
        </p:spPr>
      </p:sp>
      <p:sp>
        <p:nvSpPr>
          <p:cNvPr id="4" name="Freeform 4"/>
          <p:cNvSpPr/>
          <p:nvPr/>
        </p:nvSpPr>
        <p:spPr>
          <a:xfrm rot="1845468" flipH="1">
            <a:off x="11389613" y="3659078"/>
            <a:ext cx="2869241" cy="1226600"/>
          </a:xfrm>
          <a:custGeom>
            <a:avLst/>
            <a:gdLst/>
            <a:ahLst/>
            <a:cxnLst/>
            <a:rect l="l" t="t" r="r" b="b"/>
            <a:pathLst>
              <a:path w="2869241" h="1226600">
                <a:moveTo>
                  <a:pt x="2869241" y="0"/>
                </a:moveTo>
                <a:lnTo>
                  <a:pt x="0" y="0"/>
                </a:lnTo>
                <a:lnTo>
                  <a:pt x="0" y="1226601"/>
                </a:lnTo>
                <a:lnTo>
                  <a:pt x="2869241" y="1226601"/>
                </a:lnTo>
                <a:lnTo>
                  <a:pt x="286924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2872217" y="5030940"/>
            <a:ext cx="12543566" cy="2105025"/>
          </a:xfrm>
          <a:prstGeom prst="rect">
            <a:avLst/>
          </a:prstGeom>
        </p:spPr>
        <p:txBody>
          <a:bodyPr lIns="0" tIns="0" rIns="0" bIns="0" rtlCol="0" anchor="t">
            <a:spAutoFit/>
          </a:bodyPr>
          <a:lstStyle/>
          <a:p>
            <a:pPr marL="0" lvl="0" indent="0" algn="ctr">
              <a:lnSpc>
                <a:spcPts val="16200"/>
              </a:lnSpc>
            </a:pPr>
            <a:r>
              <a:rPr lang="en-US" sz="13500" b="1">
                <a:solidFill>
                  <a:srgbClr val="000000"/>
                </a:solidFill>
                <a:latin typeface="The Seasons Bold"/>
                <a:ea typeface="The Seasons Bold"/>
                <a:cs typeface="The Seasons Bold"/>
                <a:sym typeface="The Seasons Bold"/>
              </a:rPr>
              <a:t>A színekről</a:t>
            </a:r>
          </a:p>
        </p:txBody>
      </p:sp>
      <p:sp>
        <p:nvSpPr>
          <p:cNvPr id="6" name="TextBox 6"/>
          <p:cNvSpPr txBox="1"/>
          <p:nvPr/>
        </p:nvSpPr>
        <p:spPr>
          <a:xfrm>
            <a:off x="2872217" y="7155015"/>
            <a:ext cx="12543566" cy="530860"/>
          </a:xfrm>
          <a:prstGeom prst="rect">
            <a:avLst/>
          </a:prstGeom>
        </p:spPr>
        <p:txBody>
          <a:bodyPr lIns="0" tIns="0" rIns="0" bIns="0" rtlCol="0" anchor="t">
            <a:spAutoFit/>
          </a:bodyPr>
          <a:lstStyle/>
          <a:p>
            <a:pPr marL="0" lvl="0" indent="0" algn="ctr">
              <a:lnSpc>
                <a:spcPts val="4339"/>
              </a:lnSpc>
              <a:spcBef>
                <a:spcPct val="0"/>
              </a:spcBef>
            </a:pPr>
            <a:r>
              <a:rPr lang="en-US" sz="3099">
                <a:solidFill>
                  <a:srgbClr val="000000"/>
                </a:solidFill>
                <a:latin typeface="Ovo"/>
                <a:ea typeface="Ovo"/>
                <a:cs typeface="Ovo"/>
                <a:sym typeface="Ovo"/>
              </a:rPr>
              <a:t>színtér, színprofil, színmodellek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0D102BDD-DE01-452A-B19F-BDBF839542AA}"/>
              </a:ext>
            </a:extLst>
          </p:cNvPr>
          <p:cNvSpPr txBox="1"/>
          <p:nvPr/>
        </p:nvSpPr>
        <p:spPr>
          <a:xfrm>
            <a:off x="2614007" y="1181100"/>
            <a:ext cx="13059985" cy="707886"/>
          </a:xfrm>
          <a:prstGeom prst="rect">
            <a:avLst/>
          </a:prstGeom>
          <a:noFill/>
        </p:spPr>
        <p:txBody>
          <a:bodyPr wrap="none" rtlCol="0">
            <a:spAutoFit/>
          </a:bodyPr>
          <a:lstStyle>
            <a:defPPr>
              <a:defRPr lang="en-US"/>
            </a:defPPr>
            <a:lvl1pPr>
              <a:defRPr sz="4000" b="0" i="0">
                <a:solidFill>
                  <a:srgbClr val="0F0F0F"/>
                </a:solidFill>
                <a:effectLst/>
                <a:latin typeface="Gotham" pitchFamily="50" charset="0"/>
                <a:cs typeface="Gotham" pitchFamily="50" charset="0"/>
              </a:defRPr>
            </a:lvl1pPr>
          </a:lstStyle>
          <a:p>
            <a:r>
              <a:rPr lang="hu-HU" dirty="0"/>
              <a:t>Két alapvető dolog a színkezeléssel kapcsolatban</a:t>
            </a:r>
          </a:p>
        </p:txBody>
      </p:sp>
      <p:sp>
        <p:nvSpPr>
          <p:cNvPr id="5" name="Szövegdoboz 4">
            <a:extLst>
              <a:ext uri="{FF2B5EF4-FFF2-40B4-BE49-F238E27FC236}">
                <a16:creationId xmlns:a16="http://schemas.microsoft.com/office/drawing/2014/main" id="{FAAD52A1-4181-4C19-94B5-45052E1193E3}"/>
              </a:ext>
            </a:extLst>
          </p:cNvPr>
          <p:cNvSpPr txBox="1"/>
          <p:nvPr/>
        </p:nvSpPr>
        <p:spPr>
          <a:xfrm>
            <a:off x="1143000" y="2376644"/>
            <a:ext cx="5791200" cy="468590"/>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pPr marL="285750" indent="-285750">
              <a:buFont typeface="Arial" panose="020B0604020202020204" pitchFamily="34" charset="0"/>
              <a:buChar char="•"/>
            </a:pPr>
            <a:r>
              <a:rPr lang="hu-HU" dirty="0"/>
              <a:t>Minden eszköznek megvan a saját színprofilja</a:t>
            </a:r>
          </a:p>
        </p:txBody>
      </p:sp>
      <p:sp>
        <p:nvSpPr>
          <p:cNvPr id="7" name="Szövegdoboz 6">
            <a:extLst>
              <a:ext uri="{FF2B5EF4-FFF2-40B4-BE49-F238E27FC236}">
                <a16:creationId xmlns:a16="http://schemas.microsoft.com/office/drawing/2014/main" id="{5182E295-5AAA-49D6-8156-5A168569936F}"/>
              </a:ext>
            </a:extLst>
          </p:cNvPr>
          <p:cNvSpPr txBox="1"/>
          <p:nvPr/>
        </p:nvSpPr>
        <p:spPr>
          <a:xfrm>
            <a:off x="1447799" y="2915882"/>
            <a:ext cx="15867743" cy="1715085"/>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Minden egyes fényképezőgép, lapolvasó, képernyő, nyomtató, projektor és bármilyen egyéb be- és kimeneti eszköz saját színtérrel, következésképpen pedig önálló színprofillal rendelkezik. Függetlenül attól, hogy hozzárendelnek-e egy profilt az adott eszközhöz, vagy sem, az gyári profillal rendelkezik, a programjai pedig azt használják. A tudatos profilválasztástól függetlenül valamilyen profil mindenképpen szükséges ahhoz, hogy megjeleníthetővé váljanak az adatok.</a:t>
            </a:r>
          </a:p>
        </p:txBody>
      </p:sp>
      <p:sp>
        <p:nvSpPr>
          <p:cNvPr id="9" name="Szövegdoboz 8">
            <a:extLst>
              <a:ext uri="{FF2B5EF4-FFF2-40B4-BE49-F238E27FC236}">
                <a16:creationId xmlns:a16="http://schemas.microsoft.com/office/drawing/2014/main" id="{D0E62438-FD54-4E8E-94C3-76A755D3A182}"/>
              </a:ext>
            </a:extLst>
          </p:cNvPr>
          <p:cNvSpPr txBox="1"/>
          <p:nvPr/>
        </p:nvSpPr>
        <p:spPr>
          <a:xfrm>
            <a:off x="1143000" y="4757674"/>
            <a:ext cx="9144000" cy="468590"/>
          </a:xfrm>
          <a:prstGeom prst="rect">
            <a:avLst/>
          </a:prstGeom>
          <a:noFill/>
        </p:spPr>
        <p:txBody>
          <a:bodyPr wrap="square">
            <a:spAutoFit/>
          </a:bodyPr>
          <a:lstStyle>
            <a:defPPr>
              <a:defRPr lang="en-US"/>
            </a:defPPr>
            <a:lvl1pPr marL="285750" indent="-285750" algn="just">
              <a:lnSpc>
                <a:spcPct val="150000"/>
              </a:lnSpc>
              <a:buFont typeface="Arial" panose="020B0604020202020204" pitchFamily="34" charset="0"/>
              <a:buChar char="•"/>
              <a:defRPr>
                <a:latin typeface="Poppins" panose="00000500000000000000" pitchFamily="2" charset="-18"/>
                <a:cs typeface="Poppins" panose="00000500000000000000" pitchFamily="2" charset="-18"/>
              </a:defRPr>
            </a:lvl1pPr>
          </a:lstStyle>
          <a:p>
            <a:r>
              <a:rPr lang="hu-HU" dirty="0"/>
              <a:t>Minden képfájl saját színtérrel rendelkezik</a:t>
            </a:r>
          </a:p>
        </p:txBody>
      </p:sp>
      <p:sp>
        <p:nvSpPr>
          <p:cNvPr id="11" name="Szövegdoboz 10">
            <a:extLst>
              <a:ext uri="{FF2B5EF4-FFF2-40B4-BE49-F238E27FC236}">
                <a16:creationId xmlns:a16="http://schemas.microsoft.com/office/drawing/2014/main" id="{BB1A092C-5831-4A5C-A573-BBABF84B97B3}"/>
              </a:ext>
            </a:extLst>
          </p:cNvPr>
          <p:cNvSpPr txBox="1"/>
          <p:nvPr/>
        </p:nvSpPr>
        <p:spPr>
          <a:xfrm>
            <a:off x="1429656" y="5352971"/>
            <a:ext cx="15885886" cy="2546082"/>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Pontosan, minden egyes képfájlnak saját színtere van. Néhány fájl kifejezetten rendelkezik egy meghatározott profillal, leginkább az </a:t>
            </a:r>
            <a:r>
              <a:rPr lang="hu-HU" dirty="0" err="1"/>
              <a:t>sRGB</a:t>
            </a:r>
            <a:r>
              <a:rPr lang="hu-HU" dirty="0"/>
              <a:t>-vel. Ha digitális fényképezőgépek képeit alakítják át </a:t>
            </a:r>
            <a:r>
              <a:rPr lang="hu-HU" dirty="0" err="1"/>
              <a:t>AdobeRGB-vé</a:t>
            </a:r>
            <a:r>
              <a:rPr lang="hu-HU" dirty="0"/>
              <a:t>, akkor a JPG fájl fájlneve előtti aláhúzás jelöli a profilt. RAW fájlok esetén a szoftver a fényképezőgép neve alapján választja ki a profilt, a képernyőképek pedig a képernyő beállított színtere szerint jelennek meg. Még a profil nélküli képfájlok is egy meghatározott színtér szerint jelennek meg. Olyan ez, mint a szupermarketben vásárolt csokoládé: Attól, hogy nem tudjuk pontosan, annak is megvan a maga származási helye. Csak éppen nem tudjuk, hogy melyik az.</a:t>
            </a:r>
          </a:p>
          <a:p>
            <a:endParaRPr lang="hu-HU" dirty="0"/>
          </a:p>
        </p:txBody>
      </p:sp>
    </p:spTree>
    <p:extLst>
      <p:ext uri="{BB962C8B-B14F-4D97-AF65-F5344CB8AC3E}">
        <p14:creationId xmlns:p14="http://schemas.microsoft.com/office/powerpoint/2010/main" val="72512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5059C776-802E-43EE-B036-345708AA87F7}"/>
              </a:ext>
            </a:extLst>
          </p:cNvPr>
          <p:cNvSpPr txBox="1"/>
          <p:nvPr/>
        </p:nvSpPr>
        <p:spPr>
          <a:xfrm>
            <a:off x="1371600" y="2552700"/>
            <a:ext cx="15544800" cy="4208075"/>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Ha megnyitunk egy képfájlt egy programmal, azt egy adott színtérrel értelmezzük. Ha a program megfelelő, kiolvassa a profilinformációkat a fájlból, és figyelembe veszi azokat,  ha nem, akkor az operációs rendszer a szokásos megjelenítési profiljával (általában az </a:t>
            </a:r>
            <a:r>
              <a:rPr lang="hu-HU" dirty="0" err="1"/>
              <a:t>sRGB</a:t>
            </a:r>
            <a:r>
              <a:rPr lang="hu-HU" dirty="0"/>
              <a:t> színtérrel vagy a képernyőprofillal) értelmezi azokat. Ezt a színteret azért nevezzük munkaszíntérnek, mert a program ezt a színteret használja. Képszerkesztő programokban, például a Photoshopban, bármilyen színtér felhasználható munkaszíntérként.</a:t>
            </a:r>
          </a:p>
          <a:p>
            <a:endParaRPr lang="hu-HU" dirty="0"/>
          </a:p>
          <a:p>
            <a:r>
              <a:rPr lang="hu-HU" dirty="0"/>
              <a:t>Ha nem választunk profilt vagy színteret, más megteszi helyettünk. Általában az </a:t>
            </a:r>
            <a:r>
              <a:rPr lang="hu-HU" dirty="0" err="1"/>
              <a:t>sRGB-hez</a:t>
            </a:r>
            <a:r>
              <a:rPr lang="hu-HU" dirty="0"/>
              <a:t> </a:t>
            </a:r>
            <a:r>
              <a:rPr lang="hu-HU" dirty="0" err="1"/>
              <a:t>hasonlatosat</a:t>
            </a:r>
            <a:r>
              <a:rPr lang="hu-HU" dirty="0"/>
              <a:t>. Azért írok „az </a:t>
            </a:r>
            <a:r>
              <a:rPr lang="hu-HU" dirty="0" err="1"/>
              <a:t>sRGB-hez</a:t>
            </a:r>
            <a:r>
              <a:rPr lang="hu-HU" dirty="0"/>
              <a:t> </a:t>
            </a:r>
            <a:r>
              <a:rPr lang="hu-HU" dirty="0" err="1"/>
              <a:t>hasonlatosat</a:t>
            </a:r>
            <a:r>
              <a:rPr lang="hu-HU" dirty="0"/>
              <a:t>”, mert minden gyártó különböző erőfeszítéseket tesz az </a:t>
            </a:r>
            <a:r>
              <a:rPr lang="hu-HU" dirty="0" err="1"/>
              <a:t>sRGB</a:t>
            </a:r>
            <a:r>
              <a:rPr lang="hu-HU" dirty="0"/>
              <a:t> színtér lefedése érdekében. Az </a:t>
            </a:r>
            <a:r>
              <a:rPr lang="hu-HU" dirty="0" err="1"/>
              <a:t>Eizo</a:t>
            </a:r>
            <a:r>
              <a:rPr lang="hu-HU" dirty="0"/>
              <a:t> például </a:t>
            </a:r>
            <a:r>
              <a:rPr lang="hu-HU" dirty="0" err="1"/>
              <a:t>gyárilag</a:t>
            </a:r>
            <a:r>
              <a:rPr lang="hu-HU" dirty="0"/>
              <a:t> megméri professzionális monitorjait, és megfelelően kalibráltan szállítja ki azokat. Az olcsóbb készülékek gyártói azonban általában a viszonylag még elfogadható színekkel is megelégednek.</a:t>
            </a:r>
          </a:p>
        </p:txBody>
      </p:sp>
    </p:spTree>
    <p:extLst>
      <p:ext uri="{BB962C8B-B14F-4D97-AF65-F5344CB8AC3E}">
        <p14:creationId xmlns:p14="http://schemas.microsoft.com/office/powerpoint/2010/main" val="409389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29AA483-4438-4A1A-BC31-1D318CDD6D10}"/>
              </a:ext>
            </a:extLst>
          </p:cNvPr>
          <p:cNvSpPr txBox="1"/>
          <p:nvPr/>
        </p:nvSpPr>
        <p:spPr>
          <a:xfrm>
            <a:off x="5690009" y="1028700"/>
            <a:ext cx="6907981" cy="707886"/>
          </a:xfrm>
          <a:prstGeom prst="rect">
            <a:avLst/>
          </a:prstGeom>
          <a:noFill/>
        </p:spPr>
        <p:txBody>
          <a:bodyPr wrap="none" rtlCol="0">
            <a:spAutoFit/>
          </a:bodyPr>
          <a:lstStyle>
            <a:defPPr>
              <a:defRPr lang="en-US"/>
            </a:defPPr>
            <a:lvl1pPr>
              <a:defRPr sz="4000" b="0" i="0">
                <a:solidFill>
                  <a:srgbClr val="0F0F0F"/>
                </a:solidFill>
                <a:effectLst/>
                <a:latin typeface="Gotham" pitchFamily="50" charset="0"/>
                <a:cs typeface="Gotham" pitchFamily="50" charset="0"/>
              </a:defRPr>
            </a:lvl1pPr>
          </a:lstStyle>
          <a:p>
            <a:r>
              <a:rPr lang="hu-HU" dirty="0" err="1"/>
              <a:t>sRGB</a:t>
            </a:r>
            <a:r>
              <a:rPr lang="hu-HU" dirty="0"/>
              <a:t> – Univerzális színtér</a:t>
            </a:r>
          </a:p>
        </p:txBody>
      </p:sp>
      <p:sp>
        <p:nvSpPr>
          <p:cNvPr id="5" name="Szövegdoboz 4">
            <a:extLst>
              <a:ext uri="{FF2B5EF4-FFF2-40B4-BE49-F238E27FC236}">
                <a16:creationId xmlns:a16="http://schemas.microsoft.com/office/drawing/2014/main" id="{14804385-9CC3-447A-9063-8347F0C2ECEA}"/>
              </a:ext>
            </a:extLst>
          </p:cNvPr>
          <p:cNvSpPr txBox="1"/>
          <p:nvPr/>
        </p:nvSpPr>
        <p:spPr>
          <a:xfrm>
            <a:off x="1181099" y="2705100"/>
            <a:ext cx="15925800" cy="3377078"/>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Az a megoldás, hogy minden fájlhoz saját színprofil rendelhető hozzá, természetesen nem rossz. Bármely szoftver pontosan ellenőrizheti, és megállapíthatja, hogy „Rendben. Ezt a képet a színes ceruza színterével kell megjeleníteni.” A gyakorlatban azonban az ICC-profilok bevezetésekor nehézkesnek bizonyult, hogy minden fájlnak saját, rendkívül egyéni színprofilja volt („Elnézést, melyik profil is pontosan a </a:t>
            </a:r>
            <a:r>
              <a:rPr lang="hu-HU" dirty="0" err="1"/>
              <a:t>Herlitz</a:t>
            </a:r>
            <a:r>
              <a:rPr lang="hu-HU" dirty="0"/>
              <a:t> </a:t>
            </a:r>
            <a:r>
              <a:rPr lang="hu-HU" dirty="0" err="1"/>
              <a:t>Fine</a:t>
            </a:r>
            <a:r>
              <a:rPr lang="hu-HU" dirty="0"/>
              <a:t>-Marker T1??”). További nehezítette a dolgot, hogy az ICC-profilok bevezetésekor egyetlen képfeldolgozó program sem támogatta ezeket a profilokat. Ezért a HP és a Microsoft 1996-ban javaslatot tett egy olyan színtér meghatározására, amely univerzálisan alkalmazható, kivéve, ha kifejezetten mást határoznak meg. Ekkor született meg az </a:t>
            </a:r>
            <a:r>
              <a:rPr lang="hu-HU" dirty="0" err="1"/>
              <a:t>sRGB</a:t>
            </a:r>
            <a:r>
              <a:rPr lang="hu-HU" dirty="0"/>
              <a:t> színtér (az „s” elvileg a „Standard” kifejezést jelöli az </a:t>
            </a:r>
            <a:r>
              <a:rPr lang="hu-HU" dirty="0" err="1"/>
              <a:t>sRGB</a:t>
            </a:r>
            <a:r>
              <a:rPr lang="hu-HU" dirty="0"/>
              <a:t> elnevezésben, bár soha nem adták meg, hogy mit is takar valójában). Napjainkban már számos egyéb „szabványos” színtér létezik, az </a:t>
            </a:r>
            <a:r>
              <a:rPr lang="hu-HU" dirty="0" err="1"/>
              <a:t>sRGB</a:t>
            </a:r>
            <a:r>
              <a:rPr lang="hu-HU" dirty="0"/>
              <a:t>-n kívül az Adobe RGB és a </a:t>
            </a:r>
            <a:r>
              <a:rPr lang="hu-HU" dirty="0" err="1"/>
              <a:t>ProPhoto</a:t>
            </a:r>
            <a:r>
              <a:rPr lang="hu-HU" dirty="0"/>
              <a:t> RGB a leggyakoribb.</a:t>
            </a:r>
          </a:p>
        </p:txBody>
      </p:sp>
      <p:sp>
        <p:nvSpPr>
          <p:cNvPr id="7" name="Szövegdoboz 6">
            <a:extLst>
              <a:ext uri="{FF2B5EF4-FFF2-40B4-BE49-F238E27FC236}">
                <a16:creationId xmlns:a16="http://schemas.microsoft.com/office/drawing/2014/main" id="{F52BA15C-4DD2-4726-AB2C-A2EC97E750E6}"/>
              </a:ext>
            </a:extLst>
          </p:cNvPr>
          <p:cNvSpPr txBox="1"/>
          <p:nvPr/>
        </p:nvSpPr>
        <p:spPr>
          <a:xfrm>
            <a:off x="1181098" y="6743700"/>
            <a:ext cx="15925799" cy="1715085"/>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Az </a:t>
            </a:r>
            <a:r>
              <a:rPr lang="hu-HU" dirty="0" err="1"/>
              <a:t>sRGB</a:t>
            </a:r>
            <a:r>
              <a:rPr lang="hu-HU" dirty="0"/>
              <a:t>-t azonban elfogadták és sikeresnek bizonyult: megalkotását követően széles körben elterjedt. A digitális fényképezőgépek és a lapolvasók általában </a:t>
            </a:r>
            <a:r>
              <a:rPr lang="hu-HU" dirty="0" err="1"/>
              <a:t>sRGB</a:t>
            </a:r>
            <a:r>
              <a:rPr lang="hu-HU" dirty="0"/>
              <a:t> formátum szerint végzik a képalkotást. Gyakorlatilag minden képernyő és minden szoftver az </a:t>
            </a:r>
            <a:r>
              <a:rPr lang="hu-HU" dirty="0" err="1"/>
              <a:t>sRGB</a:t>
            </a:r>
            <a:r>
              <a:rPr lang="hu-HU" dirty="0"/>
              <a:t> színtér adatait használja </a:t>
            </a:r>
            <a:r>
              <a:rPr lang="hu-HU" dirty="0" err="1"/>
              <a:t>gyárilag</a:t>
            </a:r>
            <a:r>
              <a:rPr lang="hu-HU" dirty="0"/>
              <a:t>. Még a szokásos munkahelyi nyomtatók is az </a:t>
            </a:r>
            <a:r>
              <a:rPr lang="hu-HU" dirty="0" err="1"/>
              <a:t>sRGB</a:t>
            </a:r>
            <a:r>
              <a:rPr lang="hu-HU" dirty="0"/>
              <a:t> szerint dolgoznak, bár a nyomtatási technológia más színmodellt igényel.</a:t>
            </a:r>
          </a:p>
        </p:txBody>
      </p:sp>
    </p:spTree>
    <p:extLst>
      <p:ext uri="{BB962C8B-B14F-4D97-AF65-F5344CB8AC3E}">
        <p14:creationId xmlns:p14="http://schemas.microsoft.com/office/powerpoint/2010/main" val="391032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611" r="-4611"/>
            </a:stretch>
          </a:blipFill>
        </p:spPr>
      </p:sp>
      <p:sp>
        <p:nvSpPr>
          <p:cNvPr id="3" name="TextBox 3"/>
          <p:cNvSpPr txBox="1"/>
          <p:nvPr/>
        </p:nvSpPr>
        <p:spPr>
          <a:xfrm>
            <a:off x="1703900" y="4814310"/>
            <a:ext cx="6667500" cy="3813175"/>
          </a:xfrm>
          <a:prstGeom prst="rect">
            <a:avLst/>
          </a:prstGeom>
        </p:spPr>
        <p:txBody>
          <a:bodyPr lIns="0" tIns="0" rIns="0" bIns="0" rtlCol="0" anchor="t">
            <a:spAutoFit/>
          </a:bodyPr>
          <a:lstStyle/>
          <a:p>
            <a:pPr marL="0" lvl="0" indent="0" algn="l">
              <a:lnSpc>
                <a:spcPts val="5000"/>
              </a:lnSpc>
            </a:pPr>
            <a:r>
              <a:rPr lang="en-US" sz="5000">
                <a:solidFill>
                  <a:srgbClr val="000000"/>
                </a:solidFill>
                <a:latin typeface="Ovo"/>
                <a:ea typeface="Ovo"/>
                <a:cs typeface="Ovo"/>
                <a:sym typeface="Ovo"/>
              </a:rPr>
              <a:t>Ahhoz, hogy megértsük a </a:t>
            </a:r>
            <a:r>
              <a:rPr lang="en-US" sz="5000">
                <a:solidFill>
                  <a:srgbClr val="FF3131"/>
                </a:solidFill>
                <a:latin typeface="Ovo"/>
                <a:ea typeface="Ovo"/>
                <a:cs typeface="Ovo"/>
                <a:sym typeface="Ovo"/>
              </a:rPr>
              <a:t>színkezelés</a:t>
            </a:r>
            <a:r>
              <a:rPr lang="en-US" sz="5000">
                <a:solidFill>
                  <a:srgbClr val="000000"/>
                </a:solidFill>
                <a:latin typeface="Ovo"/>
                <a:ea typeface="Ovo"/>
                <a:cs typeface="Ovo"/>
                <a:sym typeface="Ovo"/>
              </a:rPr>
              <a:t> lényegét, ismernünk kell a </a:t>
            </a:r>
            <a:r>
              <a:rPr lang="en-US" sz="5000">
                <a:solidFill>
                  <a:srgbClr val="FF3131"/>
                </a:solidFill>
                <a:latin typeface="Ovo"/>
                <a:ea typeface="Ovo"/>
                <a:cs typeface="Ovo"/>
                <a:sym typeface="Ovo"/>
              </a:rPr>
              <a:t>színterek</a:t>
            </a:r>
            <a:r>
              <a:rPr lang="en-US" sz="5000">
                <a:solidFill>
                  <a:srgbClr val="000000"/>
                </a:solidFill>
                <a:latin typeface="Ovo"/>
                <a:ea typeface="Ovo"/>
                <a:cs typeface="Ovo"/>
                <a:sym typeface="Ovo"/>
              </a:rPr>
              <a:t>, </a:t>
            </a:r>
            <a:r>
              <a:rPr lang="en-US" sz="5000">
                <a:solidFill>
                  <a:srgbClr val="FF3131"/>
                </a:solidFill>
                <a:latin typeface="Ovo"/>
                <a:ea typeface="Ovo"/>
                <a:cs typeface="Ovo"/>
                <a:sym typeface="Ovo"/>
              </a:rPr>
              <a:t>színprofilok</a:t>
            </a:r>
            <a:r>
              <a:rPr lang="en-US" sz="5000">
                <a:solidFill>
                  <a:srgbClr val="000000"/>
                </a:solidFill>
                <a:latin typeface="Ovo"/>
                <a:ea typeface="Ovo"/>
                <a:cs typeface="Ovo"/>
                <a:sym typeface="Ovo"/>
              </a:rPr>
              <a:t> és </a:t>
            </a:r>
            <a:r>
              <a:rPr lang="en-US" sz="5000">
                <a:solidFill>
                  <a:srgbClr val="FF3131"/>
                </a:solidFill>
                <a:latin typeface="Ovo"/>
                <a:ea typeface="Ovo"/>
                <a:cs typeface="Ovo"/>
                <a:sym typeface="Ovo"/>
              </a:rPr>
              <a:t>színmodellek</a:t>
            </a:r>
            <a:r>
              <a:rPr lang="en-US" sz="5000">
                <a:solidFill>
                  <a:srgbClr val="000000"/>
                </a:solidFill>
                <a:latin typeface="Ovo"/>
                <a:ea typeface="Ovo"/>
                <a:cs typeface="Ovo"/>
                <a:sym typeface="Ovo"/>
              </a:rPr>
              <a:t> alapjait.</a:t>
            </a:r>
          </a:p>
        </p:txBody>
      </p:sp>
      <p:sp>
        <p:nvSpPr>
          <p:cNvPr id="4" name="TextBox 4"/>
          <p:cNvSpPr txBox="1"/>
          <p:nvPr/>
        </p:nvSpPr>
        <p:spPr>
          <a:xfrm>
            <a:off x="1618055" y="1371600"/>
            <a:ext cx="6667500" cy="1193799"/>
          </a:xfrm>
          <a:prstGeom prst="rect">
            <a:avLst/>
          </a:prstGeom>
        </p:spPr>
        <p:txBody>
          <a:bodyPr lIns="0" tIns="0" rIns="0" bIns="0" rtlCol="0" anchor="t">
            <a:spAutoFit/>
          </a:bodyPr>
          <a:lstStyle/>
          <a:p>
            <a:pPr marL="0" lvl="0" indent="0" algn="l">
              <a:lnSpc>
                <a:spcPts val="8299"/>
              </a:lnSpc>
            </a:pPr>
            <a:r>
              <a:rPr lang="en-US" sz="9999" b="1">
                <a:solidFill>
                  <a:srgbClr val="000000"/>
                </a:solidFill>
                <a:latin typeface="The Seasons Bold"/>
                <a:ea typeface="The Seasons Bold"/>
                <a:cs typeface="The Seasons Bold"/>
                <a:sym typeface="The Seasons Bold"/>
              </a:rPr>
              <a:t>Színkezelés</a:t>
            </a:r>
          </a:p>
        </p:txBody>
      </p:sp>
      <p:sp>
        <p:nvSpPr>
          <p:cNvPr id="5" name="Freeform 5"/>
          <p:cNvSpPr/>
          <p:nvPr/>
        </p:nvSpPr>
        <p:spPr>
          <a:xfrm>
            <a:off x="9144000" y="1356096"/>
            <a:ext cx="6964342" cy="6964342"/>
          </a:xfrm>
          <a:custGeom>
            <a:avLst/>
            <a:gdLst/>
            <a:ahLst/>
            <a:cxnLst/>
            <a:rect l="l" t="t" r="r" b="b"/>
            <a:pathLst>
              <a:path w="6964342" h="6964342">
                <a:moveTo>
                  <a:pt x="0" y="0"/>
                </a:moveTo>
                <a:lnTo>
                  <a:pt x="6964342" y="0"/>
                </a:lnTo>
                <a:lnTo>
                  <a:pt x="6964342" y="6964342"/>
                </a:lnTo>
                <a:lnTo>
                  <a:pt x="0" y="6964342"/>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611" r="-4611"/>
            </a:stretch>
          </a:blipFill>
        </p:spPr>
      </p:sp>
      <p:sp>
        <p:nvSpPr>
          <p:cNvPr id="3" name="Freeform 3"/>
          <p:cNvSpPr/>
          <p:nvPr/>
        </p:nvSpPr>
        <p:spPr>
          <a:xfrm>
            <a:off x="10668000" y="5264454"/>
            <a:ext cx="6932155" cy="3295329"/>
          </a:xfrm>
          <a:custGeom>
            <a:avLst/>
            <a:gdLst/>
            <a:ahLst/>
            <a:cxnLst/>
            <a:rect l="l" t="t" r="r" b="b"/>
            <a:pathLst>
              <a:path w="7573139" h="3606707">
                <a:moveTo>
                  <a:pt x="0" y="0"/>
                </a:moveTo>
                <a:lnTo>
                  <a:pt x="7573139" y="0"/>
                </a:lnTo>
                <a:lnTo>
                  <a:pt x="7573139" y="3606708"/>
                </a:lnTo>
                <a:lnTo>
                  <a:pt x="0" y="3606708"/>
                </a:lnTo>
                <a:lnTo>
                  <a:pt x="0" y="0"/>
                </a:lnTo>
                <a:close/>
              </a:path>
            </a:pathLst>
          </a:custGeom>
          <a:blipFill>
            <a:blip r:embed="rId3"/>
            <a:stretch>
              <a:fillRect/>
            </a:stretch>
          </a:blipFill>
        </p:spPr>
      </p:sp>
      <p:sp>
        <p:nvSpPr>
          <p:cNvPr id="4" name="TextBox 4"/>
          <p:cNvSpPr txBox="1"/>
          <p:nvPr/>
        </p:nvSpPr>
        <p:spPr>
          <a:xfrm>
            <a:off x="1093508" y="3079902"/>
            <a:ext cx="16165792" cy="1762125"/>
          </a:xfrm>
          <a:prstGeom prst="rect">
            <a:avLst/>
          </a:prstGeom>
        </p:spPr>
        <p:txBody>
          <a:bodyPr lIns="0" tIns="0" rIns="0" bIns="0" rtlCol="0" anchor="t">
            <a:spAutoFit/>
          </a:bodyPr>
          <a:lstStyle/>
          <a:p>
            <a:pPr marL="0" lvl="0" indent="0" algn="l">
              <a:lnSpc>
                <a:spcPts val="7050"/>
              </a:lnSpc>
            </a:pPr>
            <a:r>
              <a:rPr lang="en-US" sz="5000" dirty="0">
                <a:solidFill>
                  <a:srgbClr val="000000"/>
                </a:solidFill>
                <a:latin typeface="Ovo"/>
                <a:ea typeface="Ovo"/>
                <a:cs typeface="Ovo"/>
                <a:sym typeface="Ovo"/>
              </a:rPr>
              <a:t>A </a:t>
            </a:r>
            <a:r>
              <a:rPr lang="en-US" sz="5000" dirty="0" err="1">
                <a:solidFill>
                  <a:srgbClr val="000000"/>
                </a:solidFill>
                <a:latin typeface="Ovo"/>
                <a:ea typeface="Ovo"/>
                <a:cs typeface="Ovo"/>
                <a:sym typeface="Ovo"/>
              </a:rPr>
              <a:t>színtér</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fogalma</a:t>
            </a:r>
            <a:r>
              <a:rPr lang="en-US" sz="5000" dirty="0">
                <a:solidFill>
                  <a:srgbClr val="000000"/>
                </a:solidFill>
                <a:latin typeface="Ovo"/>
                <a:ea typeface="Ovo"/>
                <a:cs typeface="Ovo"/>
                <a:sym typeface="Ovo"/>
              </a:rPr>
              <a:t> meglehetősen </a:t>
            </a:r>
            <a:r>
              <a:rPr lang="en-US" sz="5000" dirty="0" err="1">
                <a:solidFill>
                  <a:srgbClr val="000000"/>
                </a:solidFill>
                <a:latin typeface="Ovo"/>
                <a:ea typeface="Ovo"/>
                <a:cs typeface="Ovo"/>
                <a:sym typeface="Ovo"/>
              </a:rPr>
              <a:t>egyszerű</a:t>
            </a:r>
            <a:r>
              <a:rPr lang="en-US" sz="5000" dirty="0">
                <a:solidFill>
                  <a:srgbClr val="000000"/>
                </a:solidFill>
                <a:latin typeface="Ovo"/>
                <a:ea typeface="Ovo"/>
                <a:cs typeface="Ovo"/>
                <a:sym typeface="Ovo"/>
              </a:rPr>
              <a:t>: a </a:t>
            </a:r>
            <a:r>
              <a:rPr lang="en-US" sz="5000" dirty="0" err="1">
                <a:solidFill>
                  <a:srgbClr val="000000"/>
                </a:solidFill>
                <a:latin typeface="Ovo"/>
                <a:ea typeface="Ovo"/>
                <a:cs typeface="Ovo"/>
                <a:sym typeface="Ovo"/>
              </a:rPr>
              <a:t>megjeleníthető</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színeket</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jelzi</a:t>
            </a:r>
            <a:r>
              <a:rPr lang="en-US" sz="5000" dirty="0">
                <a:solidFill>
                  <a:srgbClr val="000000"/>
                </a:solidFill>
                <a:latin typeface="Ovo"/>
                <a:ea typeface="Ovo"/>
                <a:cs typeface="Ovo"/>
                <a:sym typeface="Ovo"/>
              </a:rPr>
              <a:t>. </a:t>
            </a:r>
          </a:p>
        </p:txBody>
      </p:sp>
      <p:sp>
        <p:nvSpPr>
          <p:cNvPr id="5" name="TextBox 5"/>
          <p:cNvSpPr txBox="1"/>
          <p:nvPr/>
        </p:nvSpPr>
        <p:spPr>
          <a:xfrm>
            <a:off x="2476500" y="1371600"/>
            <a:ext cx="13335000" cy="1193799"/>
          </a:xfrm>
          <a:prstGeom prst="rect">
            <a:avLst/>
          </a:prstGeom>
        </p:spPr>
        <p:txBody>
          <a:bodyPr lIns="0" tIns="0" rIns="0" bIns="0" rtlCol="0" anchor="t">
            <a:spAutoFit/>
          </a:bodyPr>
          <a:lstStyle/>
          <a:p>
            <a:pPr marL="0" lvl="0" indent="0" algn="ctr">
              <a:lnSpc>
                <a:spcPts val="8299"/>
              </a:lnSpc>
            </a:pPr>
            <a:r>
              <a:rPr lang="en-US" sz="9999" b="1" dirty="0" err="1">
                <a:solidFill>
                  <a:srgbClr val="000000"/>
                </a:solidFill>
                <a:latin typeface="The Seasons Bold"/>
                <a:ea typeface="The Seasons Bold"/>
                <a:cs typeface="The Seasons Bold"/>
                <a:sym typeface="The Seasons Bold"/>
              </a:rPr>
              <a:t>Színtér</a:t>
            </a:r>
            <a:endParaRPr lang="en-US" sz="9999" b="1" dirty="0">
              <a:solidFill>
                <a:srgbClr val="000000"/>
              </a:solidFill>
              <a:latin typeface="The Seasons Bold"/>
              <a:ea typeface="The Seasons Bold"/>
              <a:cs typeface="The Seasons Bold"/>
              <a:sym typeface="The Seasons Bold"/>
            </a:endParaRPr>
          </a:p>
        </p:txBody>
      </p:sp>
      <p:sp>
        <p:nvSpPr>
          <p:cNvPr id="6" name="TextBox 6"/>
          <p:cNvSpPr txBox="1"/>
          <p:nvPr/>
        </p:nvSpPr>
        <p:spPr>
          <a:xfrm>
            <a:off x="1044902" y="5038725"/>
            <a:ext cx="11038649" cy="3521058"/>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Ovo"/>
                <a:ea typeface="Ovo"/>
                <a:cs typeface="Ovo"/>
                <a:sym typeface="Ovo"/>
              </a:rPr>
              <a:t>Milyen</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színeket</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rajzolhatunk</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grafitceruzával</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egy</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fehér</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papírra</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Alább</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néhány</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példa</a:t>
            </a:r>
            <a:r>
              <a:rPr lang="en-US" sz="5000" dirty="0">
                <a:solidFill>
                  <a:srgbClr val="000000"/>
                </a:solidFill>
                <a:latin typeface="Ovo"/>
                <a:ea typeface="Ovo"/>
                <a:cs typeface="Ovo"/>
                <a:sym typeface="Ovo"/>
              </a:rPr>
              <a:t> a </a:t>
            </a:r>
            <a:r>
              <a:rPr lang="en-US" sz="5000" dirty="0" err="1">
                <a:solidFill>
                  <a:srgbClr val="000000"/>
                </a:solidFill>
                <a:latin typeface="Ovo"/>
                <a:ea typeface="Ovo"/>
                <a:cs typeface="Ovo"/>
                <a:sym typeface="Ovo"/>
              </a:rPr>
              <a:t>különböző</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mértékű</a:t>
            </a:r>
            <a:r>
              <a:rPr lang="en-US" sz="5000" dirty="0">
                <a:solidFill>
                  <a:srgbClr val="000000"/>
                </a:solidFill>
                <a:latin typeface="Ovo"/>
                <a:ea typeface="Ovo"/>
                <a:cs typeface="Ovo"/>
                <a:sym typeface="Ovo"/>
              </a:rPr>
              <a:t> </a:t>
            </a:r>
            <a:r>
              <a:rPr lang="en-US" sz="5000" dirty="0" err="1">
                <a:solidFill>
                  <a:srgbClr val="000000"/>
                </a:solidFill>
                <a:latin typeface="Ovo"/>
                <a:ea typeface="Ovo"/>
                <a:cs typeface="Ovo"/>
                <a:sym typeface="Ovo"/>
              </a:rPr>
              <a:t>átlátszatlanságra</a:t>
            </a:r>
            <a:r>
              <a:rPr lang="en-US" sz="5000" dirty="0">
                <a:solidFill>
                  <a:srgbClr val="000000"/>
                </a:solidFill>
                <a:latin typeface="Ovo"/>
                <a:ea typeface="Ovo"/>
                <a:cs typeface="Ovo"/>
                <a:sym typeface="Ovo"/>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611" r="-4611"/>
            </a:stretch>
          </a:blipFill>
        </p:spPr>
      </p:sp>
      <p:sp>
        <p:nvSpPr>
          <p:cNvPr id="3" name="Freeform 3"/>
          <p:cNvSpPr/>
          <p:nvPr/>
        </p:nvSpPr>
        <p:spPr>
          <a:xfrm>
            <a:off x="5181955" y="6263905"/>
            <a:ext cx="7315200" cy="2596896"/>
          </a:xfrm>
          <a:custGeom>
            <a:avLst/>
            <a:gdLst/>
            <a:ahLst/>
            <a:cxnLst/>
            <a:rect l="l" t="t" r="r" b="b"/>
            <a:pathLst>
              <a:path w="7315200" h="2596896">
                <a:moveTo>
                  <a:pt x="0" y="0"/>
                </a:moveTo>
                <a:lnTo>
                  <a:pt x="7315200" y="0"/>
                </a:lnTo>
                <a:lnTo>
                  <a:pt x="7315200" y="2596896"/>
                </a:lnTo>
                <a:lnTo>
                  <a:pt x="0" y="25968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354859" y="1074058"/>
            <a:ext cx="15610328" cy="4859653"/>
          </a:xfrm>
          <a:prstGeom prst="rect">
            <a:avLst/>
          </a:prstGeom>
        </p:spPr>
        <p:txBody>
          <a:bodyPr lIns="0" tIns="0" rIns="0" bIns="0" rtlCol="0" anchor="t">
            <a:spAutoFit/>
          </a:bodyPr>
          <a:lstStyle/>
          <a:p>
            <a:pPr algn="l">
              <a:lnSpc>
                <a:spcPts val="4800"/>
              </a:lnSpc>
            </a:pPr>
            <a:r>
              <a:rPr lang="en-US" sz="3200" dirty="0" err="1">
                <a:solidFill>
                  <a:srgbClr val="000000"/>
                </a:solidFill>
                <a:latin typeface="Ovo"/>
                <a:ea typeface="Ovo"/>
                <a:cs typeface="Ovo"/>
                <a:sym typeface="Ovo"/>
              </a:rPr>
              <a:t>Határozottan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megnyomva</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grafitceruzát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az</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sötétszürke</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visz</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papírra</a:t>
            </a:r>
            <a:r>
              <a:rPr lang="en-US" sz="3200" dirty="0">
                <a:solidFill>
                  <a:srgbClr val="000000"/>
                </a:solidFill>
                <a:latin typeface="Ovo"/>
                <a:ea typeface="Ovo"/>
                <a:cs typeface="Ovo"/>
                <a:sym typeface="Ovo"/>
              </a:rPr>
              <a:t>. Ha </a:t>
            </a:r>
            <a:r>
              <a:rPr lang="en-US" sz="3200" dirty="0" err="1">
                <a:solidFill>
                  <a:srgbClr val="000000"/>
                </a:solidFill>
                <a:latin typeface="Ovo"/>
                <a:ea typeface="Ovo"/>
                <a:cs typeface="Ovo"/>
                <a:sym typeface="Ovo"/>
              </a:rPr>
              <a:t>enyhén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nyomjuk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rá</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papírra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világosabb</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szürkét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kapunk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ahol</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pedig</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egyáltalán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nem</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érinti</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papírra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ott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az</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fehér</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marad</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Attól</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függően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hogy</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milyen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erősen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nyomjuk</a:t>
            </a:r>
            <a:r>
              <a:rPr lang="en-US" sz="3200" dirty="0">
                <a:solidFill>
                  <a:srgbClr val="000000"/>
                </a:solidFill>
                <a:latin typeface="Ovo"/>
                <a:ea typeface="Ovo"/>
                <a:cs typeface="Ovo"/>
                <a:sym typeface="Ovo"/>
              </a:rPr>
              <a:t> meg a </a:t>
            </a:r>
            <a:r>
              <a:rPr lang="en-US" sz="3200" dirty="0" err="1">
                <a:solidFill>
                  <a:srgbClr val="000000"/>
                </a:solidFill>
                <a:latin typeface="Ovo"/>
                <a:ea typeface="Ovo"/>
                <a:cs typeface="Ovo"/>
                <a:sym typeface="Ovo"/>
              </a:rPr>
              <a:t>grafitceruzát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különböző</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szürkeárnyalatokat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vihetünk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fel</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papírra</a:t>
            </a:r>
            <a:r>
              <a:rPr lang="en-US" sz="3200" dirty="0">
                <a:solidFill>
                  <a:srgbClr val="000000"/>
                </a:solidFill>
                <a:latin typeface="Ovo"/>
                <a:ea typeface="Ovo"/>
                <a:cs typeface="Ovo"/>
                <a:sym typeface="Ovo"/>
              </a:rPr>
              <a:t>.</a:t>
            </a:r>
          </a:p>
          <a:p>
            <a:pPr marL="0" lvl="0" indent="0" algn="just">
              <a:lnSpc>
                <a:spcPts val="4800"/>
              </a:lnSpc>
            </a:pPr>
            <a:r>
              <a:rPr lang="en-US" sz="3200" dirty="0">
                <a:solidFill>
                  <a:srgbClr val="000000"/>
                </a:solidFill>
                <a:latin typeface="Ovo"/>
                <a:ea typeface="Ovo"/>
                <a:cs typeface="Ovo"/>
                <a:sym typeface="Ovo"/>
              </a:rPr>
              <a:t>A </a:t>
            </a:r>
            <a:r>
              <a:rPr lang="en-US" sz="3200" dirty="0" err="1">
                <a:solidFill>
                  <a:srgbClr val="000000"/>
                </a:solidFill>
                <a:latin typeface="Ovo"/>
                <a:ea typeface="Ovo"/>
                <a:cs typeface="Ovo"/>
                <a:sym typeface="Ovo"/>
              </a:rPr>
              <a:t>szürke</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ezen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lehetséges</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árnyalatai</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alkotják</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grafitceruza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színterét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fehér</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papíron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Mivel</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grafitceruza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egy</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kézzelfogható</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eszköz</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nem</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színtérnek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hanem</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színprofilnak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vagy</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egyszerűen</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csak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profilnak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nevezik</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az</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említett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színteret</a:t>
            </a:r>
            <a:r>
              <a:rPr lang="en-US" sz="3200" dirty="0">
                <a:solidFill>
                  <a:srgbClr val="000000"/>
                </a:solidFill>
                <a:latin typeface="Ovo"/>
                <a:ea typeface="Ovo"/>
                <a:cs typeface="Ovo"/>
                <a:sym typeface="Ovo"/>
              </a:rPr>
              <a:t>. A </a:t>
            </a:r>
            <a:r>
              <a:rPr lang="en-US" sz="3200" dirty="0" err="1">
                <a:solidFill>
                  <a:srgbClr val="000000"/>
                </a:solidFill>
                <a:latin typeface="Ovo"/>
                <a:ea typeface="Ovo"/>
                <a:cs typeface="Ovo"/>
                <a:sym typeface="Ovo"/>
              </a:rPr>
              <a:t>grafitceruza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profilja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az</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általa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megjelenített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színteret</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foglalja</a:t>
            </a:r>
            <a:r>
              <a:rPr lang="en-US" sz="3200" dirty="0">
                <a:solidFill>
                  <a:srgbClr val="000000"/>
                </a:solidFill>
                <a:latin typeface="Ovo"/>
                <a:ea typeface="Ovo"/>
                <a:cs typeface="Ovo"/>
                <a:sym typeface="Ovo"/>
              </a:rPr>
              <a:t> </a:t>
            </a:r>
            <a:r>
              <a:rPr lang="en-US" sz="3200" dirty="0" err="1">
                <a:solidFill>
                  <a:srgbClr val="000000"/>
                </a:solidFill>
                <a:latin typeface="Ovo"/>
                <a:ea typeface="Ovo"/>
                <a:cs typeface="Ovo"/>
                <a:sym typeface="Ovo"/>
              </a:rPr>
              <a:t>magában</a:t>
            </a:r>
            <a:r>
              <a:rPr lang="en-US" sz="3200" dirty="0">
                <a:solidFill>
                  <a:srgbClr val="000000"/>
                </a:solidFill>
                <a:latin typeface="Ovo"/>
                <a:ea typeface="Ovo"/>
                <a:cs typeface="Ovo"/>
                <a:sym typeface="Ovo"/>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B1A7CA28-0885-4A7F-8E7C-9D4AFC8E21BB}"/>
              </a:ext>
            </a:extLst>
          </p:cNvPr>
          <p:cNvSpPr txBox="1"/>
          <p:nvPr/>
        </p:nvSpPr>
        <p:spPr>
          <a:xfrm>
            <a:off x="5524259" y="964157"/>
            <a:ext cx="7239482" cy="707886"/>
          </a:xfrm>
          <a:prstGeom prst="rect">
            <a:avLst/>
          </a:prstGeom>
          <a:noFill/>
        </p:spPr>
        <p:txBody>
          <a:bodyPr wrap="none" rtlCol="0">
            <a:spAutoFit/>
          </a:bodyPr>
          <a:lstStyle/>
          <a:p>
            <a:r>
              <a:rPr lang="hu-HU" sz="4000" b="0" i="0" dirty="0">
                <a:solidFill>
                  <a:srgbClr val="0F0F0F"/>
                </a:solidFill>
                <a:effectLst/>
                <a:latin typeface="Gotham" pitchFamily="50" charset="0"/>
                <a:cs typeface="Gotham" pitchFamily="50" charset="0"/>
              </a:rPr>
              <a:t>A színes ceruza színprofilja</a:t>
            </a:r>
          </a:p>
        </p:txBody>
      </p:sp>
      <p:sp>
        <p:nvSpPr>
          <p:cNvPr id="4" name="Szövegdoboz 3">
            <a:extLst>
              <a:ext uri="{FF2B5EF4-FFF2-40B4-BE49-F238E27FC236}">
                <a16:creationId xmlns:a16="http://schemas.microsoft.com/office/drawing/2014/main" id="{87A60E7C-E6B3-4D9A-BF1B-D84D877E8B21}"/>
              </a:ext>
            </a:extLst>
          </p:cNvPr>
          <p:cNvSpPr txBox="1"/>
          <p:nvPr/>
        </p:nvSpPr>
        <p:spPr>
          <a:xfrm>
            <a:off x="952258" y="1818739"/>
            <a:ext cx="16421341" cy="884088"/>
          </a:xfrm>
          <a:prstGeom prst="rect">
            <a:avLst/>
          </a:prstGeom>
          <a:noFill/>
        </p:spPr>
        <p:txBody>
          <a:bodyPr wrap="square">
            <a:spAutoFit/>
          </a:bodyPr>
          <a:lstStyle/>
          <a:p>
            <a:pPr>
              <a:lnSpc>
                <a:spcPct val="150000"/>
              </a:lnSpc>
            </a:pPr>
            <a:r>
              <a:rPr lang="hu-HU" dirty="0">
                <a:latin typeface="Poppins" panose="00000500000000000000" pitchFamily="2" charset="-18"/>
                <a:cs typeface="Poppins" panose="00000500000000000000" pitchFamily="2" charset="-18"/>
              </a:rPr>
              <a:t>Most pedig vegyünk több, eltérő keménységű és különböző anyagból készült grafitceruzát. Ezen grafitceruzák mindegyike kissé másképp fest. Ha például fekete ceruzával színezem ki a képen látható négy mezőt, más eredményt fogok kapni:</a:t>
            </a:r>
          </a:p>
        </p:txBody>
      </p:sp>
      <p:pic>
        <p:nvPicPr>
          <p:cNvPr id="1026" name="Picture 2">
            <a:extLst>
              <a:ext uri="{FF2B5EF4-FFF2-40B4-BE49-F238E27FC236}">
                <a16:creationId xmlns:a16="http://schemas.microsoft.com/office/drawing/2014/main" id="{3ED679D5-54D6-43D9-95C7-4B164666A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878" y="2849523"/>
            <a:ext cx="7868243" cy="3751669"/>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a:extLst>
              <a:ext uri="{FF2B5EF4-FFF2-40B4-BE49-F238E27FC236}">
                <a16:creationId xmlns:a16="http://schemas.microsoft.com/office/drawing/2014/main" id="{92DCEF9A-6F50-4CAD-8E38-E8C2DDE2E639}"/>
              </a:ext>
            </a:extLst>
          </p:cNvPr>
          <p:cNvSpPr txBox="1"/>
          <p:nvPr/>
        </p:nvSpPr>
        <p:spPr>
          <a:xfrm>
            <a:off x="6115049" y="6775102"/>
            <a:ext cx="6057900" cy="338554"/>
          </a:xfrm>
          <a:prstGeom prst="rect">
            <a:avLst/>
          </a:prstGeom>
          <a:noFill/>
        </p:spPr>
        <p:txBody>
          <a:bodyPr wrap="square">
            <a:spAutoFit/>
          </a:bodyPr>
          <a:lstStyle/>
          <a:p>
            <a:r>
              <a:rPr lang="hu-HU" sz="1600" b="0" i="0" dirty="0">
                <a:solidFill>
                  <a:srgbClr val="0F0F0F"/>
                </a:solidFill>
                <a:effectLst/>
                <a:latin typeface="Poppins" panose="00000500000000000000" pitchFamily="2" charset="-18"/>
                <a:cs typeface="Poppins" panose="00000500000000000000" pitchFamily="2" charset="-18"/>
              </a:rPr>
              <a:t>Fekete ceruza, amelyet eltérő erővel nyomtak rá a papírra</a:t>
            </a:r>
            <a:endParaRPr lang="hu-HU" sz="1600" dirty="0">
              <a:latin typeface="Poppins" panose="00000500000000000000" pitchFamily="2" charset="-18"/>
              <a:cs typeface="Poppins" panose="00000500000000000000" pitchFamily="2" charset="-18"/>
            </a:endParaRPr>
          </a:p>
        </p:txBody>
      </p:sp>
      <p:sp>
        <p:nvSpPr>
          <p:cNvPr id="10" name="Szövegdoboz 9">
            <a:extLst>
              <a:ext uri="{FF2B5EF4-FFF2-40B4-BE49-F238E27FC236}">
                <a16:creationId xmlns:a16="http://schemas.microsoft.com/office/drawing/2014/main" id="{2BE99123-D172-4309-B421-B0F1F4856BA6}"/>
              </a:ext>
            </a:extLst>
          </p:cNvPr>
          <p:cNvSpPr txBox="1"/>
          <p:nvPr/>
        </p:nvSpPr>
        <p:spPr>
          <a:xfrm>
            <a:off x="1219200" y="7560588"/>
            <a:ext cx="15468600" cy="1299587"/>
          </a:xfrm>
          <a:prstGeom prst="rect">
            <a:avLst/>
          </a:prstGeom>
          <a:noFill/>
        </p:spPr>
        <p:txBody>
          <a:bodyPr wrap="square">
            <a:spAutoFit/>
          </a:bodyPr>
          <a:lstStyle>
            <a:defPPr>
              <a:defRPr lang="en-US"/>
            </a:defPPr>
            <a:lvl1pPr>
              <a:lnSpc>
                <a:spcPct val="150000"/>
              </a:lnSpc>
              <a:defRPr>
                <a:latin typeface="Poppins" panose="00000500000000000000" pitchFamily="2" charset="-18"/>
                <a:cs typeface="Poppins" panose="00000500000000000000" pitchFamily="2" charset="-18"/>
              </a:defRPr>
            </a:lvl1pPr>
          </a:lstStyle>
          <a:p>
            <a:r>
              <a:rPr lang="hu-HU" dirty="0"/>
              <a:t>Míg az első grafitceruza szürkébbre festette a papírt, addig ez a ceruza szinte teljesen feketévé változtatta azt. Másféle ceruzák szintén eltérő árnyalatú feketét eredményeznek, gondoljunk csak a lakkceruzára. Minden ceruzának megvan a maga színtere, vagyis a saját színprofilja.</a:t>
            </a:r>
          </a:p>
        </p:txBody>
      </p:sp>
    </p:spTree>
    <p:extLst>
      <p:ext uri="{BB962C8B-B14F-4D97-AF65-F5344CB8AC3E}">
        <p14:creationId xmlns:p14="http://schemas.microsoft.com/office/powerpoint/2010/main" val="217074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0FC69DD5-C932-40DA-9CBB-B0DFE973BC25}"/>
              </a:ext>
            </a:extLst>
          </p:cNvPr>
          <p:cNvSpPr txBox="1"/>
          <p:nvPr/>
        </p:nvSpPr>
        <p:spPr>
          <a:xfrm>
            <a:off x="6012694" y="800100"/>
            <a:ext cx="6262612" cy="707886"/>
          </a:xfrm>
          <a:prstGeom prst="rect">
            <a:avLst/>
          </a:prstGeom>
          <a:noFill/>
        </p:spPr>
        <p:txBody>
          <a:bodyPr wrap="none" rtlCol="0">
            <a:spAutoFit/>
          </a:bodyPr>
          <a:lstStyle>
            <a:defPPr>
              <a:defRPr lang="en-US"/>
            </a:defPPr>
            <a:lvl1pPr>
              <a:defRPr sz="4000" b="0" i="0">
                <a:solidFill>
                  <a:srgbClr val="0F0F0F"/>
                </a:solidFill>
                <a:effectLst/>
                <a:latin typeface="Gotham" pitchFamily="50" charset="0"/>
                <a:cs typeface="Gotham" pitchFamily="50" charset="0"/>
              </a:defRPr>
            </a:lvl1pPr>
          </a:lstStyle>
          <a:p>
            <a:r>
              <a:rPr lang="hu-HU" dirty="0"/>
              <a:t>Színtér vagy színprofil?</a:t>
            </a:r>
          </a:p>
        </p:txBody>
      </p:sp>
      <p:sp>
        <p:nvSpPr>
          <p:cNvPr id="7" name="Szövegdoboz 6">
            <a:extLst>
              <a:ext uri="{FF2B5EF4-FFF2-40B4-BE49-F238E27FC236}">
                <a16:creationId xmlns:a16="http://schemas.microsoft.com/office/drawing/2014/main" id="{85B2982C-5DDE-4E4B-ADD7-D8FADFF592D7}"/>
              </a:ext>
            </a:extLst>
          </p:cNvPr>
          <p:cNvSpPr txBox="1"/>
          <p:nvPr/>
        </p:nvSpPr>
        <p:spPr>
          <a:xfrm>
            <a:off x="1371600" y="2171700"/>
            <a:ext cx="15780506" cy="2130583"/>
          </a:xfrm>
          <a:prstGeom prst="rect">
            <a:avLst/>
          </a:prstGeom>
          <a:noFill/>
        </p:spPr>
        <p:txBody>
          <a:bodyPr wrap="square">
            <a:spAutoFit/>
          </a:bodyPr>
          <a:lstStyle>
            <a:defPPr>
              <a:defRPr lang="en-US"/>
            </a:defPPr>
            <a:lvl1pPr>
              <a:lnSpc>
                <a:spcPct val="150000"/>
              </a:lnSpc>
              <a:defRPr>
                <a:latin typeface="Poppins" panose="00000500000000000000" pitchFamily="2" charset="-18"/>
                <a:cs typeface="Poppins" panose="00000500000000000000" pitchFamily="2" charset="-18"/>
              </a:defRPr>
            </a:lvl1pPr>
          </a:lstStyle>
          <a:p>
            <a:pPr algn="just"/>
            <a:r>
              <a:rPr lang="hu-HU" dirty="0"/>
              <a:t>Eddig a színtérről beszéltünk, de ha olyan dolgokról van szó, amelyek megérinthetők, akkor valójában színprofilról beszélünk. Időnként még konkrétabban „eszközfüggő színprofilnak” vagy „eszközfüggő kimeneti profilnak” is nevezik. Az ilyen profil egy olyan színteret tartalmaz, amelynek a megjelenítésére az adott eszköz alkalmas. A szerzők gyakran felváltva használják a színtér és színprofil kifejezéseket, azonban nem szabad, hogy ez megzavarjon minket. Amint arról már volt szó, eszközök esetében színprofilról, eszközöktől független témakörök, mint például az </a:t>
            </a:r>
            <a:r>
              <a:rPr lang="hu-HU" dirty="0" err="1"/>
              <a:t>sRGB</a:t>
            </a:r>
            <a:r>
              <a:rPr lang="hu-HU" dirty="0"/>
              <a:t> tárgyalásánál pedig színtérről beszélhetünk.</a:t>
            </a:r>
          </a:p>
        </p:txBody>
      </p:sp>
    </p:spTree>
    <p:extLst>
      <p:ext uri="{BB962C8B-B14F-4D97-AF65-F5344CB8AC3E}">
        <p14:creationId xmlns:p14="http://schemas.microsoft.com/office/powerpoint/2010/main" val="296217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CF877F5-CA37-4177-9C28-BA7B82BE0329}"/>
              </a:ext>
            </a:extLst>
          </p:cNvPr>
          <p:cNvSpPr txBox="1"/>
          <p:nvPr/>
        </p:nvSpPr>
        <p:spPr>
          <a:xfrm>
            <a:off x="4951025" y="1104900"/>
            <a:ext cx="8385950" cy="707886"/>
          </a:xfrm>
          <a:prstGeom prst="rect">
            <a:avLst/>
          </a:prstGeom>
          <a:noFill/>
        </p:spPr>
        <p:txBody>
          <a:bodyPr wrap="none" rtlCol="0">
            <a:spAutoFit/>
          </a:bodyPr>
          <a:lstStyle>
            <a:defPPr>
              <a:defRPr lang="en-US"/>
            </a:defPPr>
            <a:lvl1pPr>
              <a:defRPr sz="4000" b="0" i="0">
                <a:solidFill>
                  <a:srgbClr val="0F0F0F"/>
                </a:solidFill>
                <a:effectLst/>
                <a:latin typeface="Gotham" pitchFamily="50" charset="0"/>
                <a:cs typeface="Gotham" pitchFamily="50" charset="0"/>
              </a:defRPr>
            </a:lvl1pPr>
          </a:lstStyle>
          <a:p>
            <a:r>
              <a:rPr lang="hu-HU" dirty="0"/>
              <a:t>Szürkeárnyalatok nyomtatáskor</a:t>
            </a:r>
          </a:p>
        </p:txBody>
      </p:sp>
      <p:sp>
        <p:nvSpPr>
          <p:cNvPr id="5" name="Szövegdoboz 4">
            <a:extLst>
              <a:ext uri="{FF2B5EF4-FFF2-40B4-BE49-F238E27FC236}">
                <a16:creationId xmlns:a16="http://schemas.microsoft.com/office/drawing/2014/main" id="{5C3B90ED-280B-43AB-AF9A-9A5EB5305B40}"/>
              </a:ext>
            </a:extLst>
          </p:cNvPr>
          <p:cNvSpPr txBox="1"/>
          <p:nvPr/>
        </p:nvSpPr>
        <p:spPr>
          <a:xfrm>
            <a:off x="1257300" y="2628900"/>
            <a:ext cx="15773400" cy="1299587"/>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A lézernyomtatóm ismét különböző szürkeárnyalatokban nyomtat. Ha összehasonlítom a lézernyomtatóm fekete színét e két ceruza legsötétebb színeivel, akkor a grafitceruzával rajzolt szürke a nyomtatótinta csupán 60%-</a:t>
            </a:r>
            <a:r>
              <a:rPr lang="hu-HU" dirty="0" err="1"/>
              <a:t>ának</a:t>
            </a:r>
            <a:r>
              <a:rPr lang="hu-HU" dirty="0"/>
              <a:t>, míg a színes ceruza a nyomtatóval kinyomtatott fekete szín majdnem 90%-</a:t>
            </a:r>
            <a:r>
              <a:rPr lang="hu-HU" dirty="0" err="1"/>
              <a:t>ának</a:t>
            </a:r>
            <a:r>
              <a:rPr lang="hu-HU" dirty="0"/>
              <a:t> felel meg.</a:t>
            </a:r>
          </a:p>
        </p:txBody>
      </p:sp>
      <p:pic>
        <p:nvPicPr>
          <p:cNvPr id="6" name="Kép 5">
            <a:extLst>
              <a:ext uri="{FF2B5EF4-FFF2-40B4-BE49-F238E27FC236}">
                <a16:creationId xmlns:a16="http://schemas.microsoft.com/office/drawing/2014/main" id="{3EA637C2-3C4F-4421-B50C-46E22E5914F7}"/>
              </a:ext>
            </a:extLst>
          </p:cNvPr>
          <p:cNvPicPr>
            <a:picLocks noChangeAspect="1"/>
          </p:cNvPicPr>
          <p:nvPr/>
        </p:nvPicPr>
        <p:blipFill>
          <a:blip r:embed="rId2"/>
          <a:stretch>
            <a:fillRect/>
          </a:stretch>
        </p:blipFill>
        <p:spPr>
          <a:xfrm>
            <a:off x="3352800" y="3928487"/>
            <a:ext cx="11582400" cy="3836670"/>
          </a:xfrm>
          <a:prstGeom prst="rect">
            <a:avLst/>
          </a:prstGeom>
        </p:spPr>
      </p:pic>
      <p:sp>
        <p:nvSpPr>
          <p:cNvPr id="9" name="Szövegdoboz 8">
            <a:extLst>
              <a:ext uri="{FF2B5EF4-FFF2-40B4-BE49-F238E27FC236}">
                <a16:creationId xmlns:a16="http://schemas.microsoft.com/office/drawing/2014/main" id="{2BDAE716-DB9C-4D65-96C0-C5D19A54FB93}"/>
              </a:ext>
            </a:extLst>
          </p:cNvPr>
          <p:cNvSpPr txBox="1"/>
          <p:nvPr/>
        </p:nvSpPr>
        <p:spPr>
          <a:xfrm>
            <a:off x="5981700" y="8191500"/>
            <a:ext cx="6324600" cy="338554"/>
          </a:xfrm>
          <a:prstGeom prst="rect">
            <a:avLst/>
          </a:prstGeom>
          <a:noFill/>
        </p:spPr>
        <p:txBody>
          <a:bodyPr wrap="square">
            <a:spAutoFit/>
          </a:bodyPr>
          <a:lstStyle>
            <a:defPPr>
              <a:defRPr lang="en-US"/>
            </a:defPPr>
            <a:lvl1pPr>
              <a:defRPr sz="1600" b="0" i="0">
                <a:solidFill>
                  <a:srgbClr val="0F0F0F"/>
                </a:solidFill>
                <a:effectLst/>
                <a:latin typeface="Poppins" panose="00000500000000000000" pitchFamily="2" charset="-18"/>
                <a:cs typeface="Poppins" panose="00000500000000000000" pitchFamily="2" charset="-18"/>
              </a:defRPr>
            </a:lvl1pPr>
          </a:lstStyle>
          <a:p>
            <a:r>
              <a:rPr lang="hu-HU" dirty="0"/>
              <a:t>A ceruzák maximális feketedése a lézernyomtatóhoz képest</a:t>
            </a:r>
          </a:p>
        </p:txBody>
      </p:sp>
    </p:spTree>
    <p:extLst>
      <p:ext uri="{BB962C8B-B14F-4D97-AF65-F5344CB8AC3E}">
        <p14:creationId xmlns:p14="http://schemas.microsoft.com/office/powerpoint/2010/main" val="85026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F180B69-4230-4BCC-A27E-1D0F638208B6}"/>
              </a:ext>
            </a:extLst>
          </p:cNvPr>
          <p:cNvSpPr txBox="1"/>
          <p:nvPr/>
        </p:nvSpPr>
        <p:spPr>
          <a:xfrm>
            <a:off x="1600200" y="1562100"/>
            <a:ext cx="15773400" cy="2130583"/>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A grafit- és színes ceruzához hasonlóan a lézernyomtatóm is különböző, szürkétől feketéig terjedő árnyalatokat nyomtat, ugyanakkor más a színtere és a színprofilja, mint a ceruzáknak.</a:t>
            </a:r>
          </a:p>
          <a:p>
            <a:endParaRPr lang="hu-HU" dirty="0"/>
          </a:p>
          <a:p>
            <a:r>
              <a:rPr lang="hu-HU" dirty="0"/>
              <a:t>Ha arra kérném Önt, hogy fesse le nekem 75%-os szürkére ezt a négyzetet, bizonyára visszakérdezne: „Várjon egy pillanatot. Három különböző 75%-os szürke szín közül választhat: grafitceruza, fekete ceruza vagy lézernyomtató. </a:t>
            </a:r>
            <a:r>
              <a:rPr lang="hu-HU" b="1" dirty="0"/>
              <a:t>Melyikkel fessünk?</a:t>
            </a:r>
          </a:p>
        </p:txBody>
      </p:sp>
      <p:pic>
        <p:nvPicPr>
          <p:cNvPr id="4098" name="Picture 2">
            <a:extLst>
              <a:ext uri="{FF2B5EF4-FFF2-40B4-BE49-F238E27FC236}">
                <a16:creationId xmlns:a16="http://schemas.microsoft.com/office/drawing/2014/main" id="{5D624073-69FC-4BDB-A3B2-66F9320C9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617" y="4076700"/>
            <a:ext cx="11158765" cy="3024187"/>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B68FC976-E068-4BAE-ACAC-463DA018F3DD}"/>
              </a:ext>
            </a:extLst>
          </p:cNvPr>
          <p:cNvSpPr txBox="1"/>
          <p:nvPr/>
        </p:nvSpPr>
        <p:spPr>
          <a:xfrm>
            <a:off x="5848349" y="7658100"/>
            <a:ext cx="6591300" cy="338554"/>
          </a:xfrm>
          <a:prstGeom prst="rect">
            <a:avLst/>
          </a:prstGeom>
          <a:noFill/>
        </p:spPr>
        <p:txBody>
          <a:bodyPr wrap="square">
            <a:spAutoFit/>
          </a:bodyPr>
          <a:lstStyle>
            <a:defPPr>
              <a:defRPr lang="en-US"/>
            </a:defPPr>
            <a:lvl1pPr>
              <a:defRPr sz="1600" b="0" i="0">
                <a:solidFill>
                  <a:srgbClr val="0F0F0F"/>
                </a:solidFill>
                <a:effectLst/>
                <a:latin typeface="Poppins" panose="00000500000000000000" pitchFamily="2" charset="-18"/>
                <a:cs typeface="Poppins" panose="00000500000000000000" pitchFamily="2" charset="-18"/>
              </a:defRPr>
            </a:lvl1pPr>
          </a:lstStyle>
          <a:p>
            <a:r>
              <a:rPr lang="hu-HU" dirty="0"/>
              <a:t>Minden színező eszköz esetében másként fest a 75%-os fekete</a:t>
            </a:r>
          </a:p>
        </p:txBody>
      </p:sp>
    </p:spTree>
    <p:extLst>
      <p:ext uri="{BB962C8B-B14F-4D97-AF65-F5344CB8AC3E}">
        <p14:creationId xmlns:p14="http://schemas.microsoft.com/office/powerpoint/2010/main" val="322430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CA69091F-69CB-4BC1-853A-C9C1BE2DE72B}"/>
              </a:ext>
            </a:extLst>
          </p:cNvPr>
          <p:cNvSpPr txBox="1"/>
          <p:nvPr/>
        </p:nvSpPr>
        <p:spPr>
          <a:xfrm>
            <a:off x="1524000" y="1409700"/>
            <a:ext cx="15849600" cy="884088"/>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Ez egy nagyon jó kérdés! Mivel ez a kérdés a színkezelés alapja: Milyen színprofilról vagy színtérről beszélünk? Ezt nagyon fontos tudni, különben nem tehetünk különbséget a tetőcserepek és a rózsák vörös színárnyalatai között.</a:t>
            </a:r>
          </a:p>
        </p:txBody>
      </p:sp>
      <p:sp>
        <p:nvSpPr>
          <p:cNvPr id="5" name="Szövegdoboz 4">
            <a:extLst>
              <a:ext uri="{FF2B5EF4-FFF2-40B4-BE49-F238E27FC236}">
                <a16:creationId xmlns:a16="http://schemas.microsoft.com/office/drawing/2014/main" id="{C5D2F074-5E79-497C-B3AC-13BBC1562D30}"/>
              </a:ext>
            </a:extLst>
          </p:cNvPr>
          <p:cNvSpPr txBox="1"/>
          <p:nvPr/>
        </p:nvSpPr>
        <p:spPr>
          <a:xfrm>
            <a:off x="1524000" y="2883157"/>
            <a:ext cx="16002000" cy="5454570"/>
          </a:xfrm>
          <a:prstGeom prst="rect">
            <a:avLst/>
          </a:prstGeom>
          <a:noFill/>
        </p:spPr>
        <p:txBody>
          <a:bodyPr wrap="square">
            <a:spAutoFit/>
          </a:bodyPr>
          <a:lstStyle>
            <a:defPPr>
              <a:defRPr lang="en-US"/>
            </a:defPPr>
            <a:lvl1pPr algn="just">
              <a:lnSpc>
                <a:spcPct val="150000"/>
              </a:lnSpc>
              <a:defRPr>
                <a:latin typeface="Poppins" panose="00000500000000000000" pitchFamily="2" charset="-18"/>
                <a:cs typeface="Poppins" panose="00000500000000000000" pitchFamily="2" charset="-18"/>
              </a:defRPr>
            </a:lvl1pPr>
          </a:lstStyle>
          <a:p>
            <a:r>
              <a:rPr lang="hu-HU" dirty="0"/>
              <a:t>Ami a szürkére érvényes, az bármely más színre is igaz. Ha megkér tíz gyereket arra, hogy fessenek Önnek piros autót, mindegyik eltérő árnyalatú lesz. Ha megbíz tíz mérnököt azzal, hogy készítsenek Önnek színes képernyőt, mind a tíz képernyő eltérően jeleníti majd meg a piros színt.</a:t>
            </a:r>
          </a:p>
          <a:p>
            <a:endParaRPr lang="hu-HU" dirty="0"/>
          </a:p>
          <a:p>
            <a:r>
              <a:rPr lang="hu-HU" dirty="0"/>
              <a:t>Ezzel elérkeztünk egy olyan problémához, amellyel jó két évtizeddel ezelőtt kellett szembenéznie a számítógép-iparnak: Minden egyes gyártó saját meghatározású színeket és színtereket használt. Minden alkalommal, amikor egy fájlt az egyik munkaállomásról a másikra továbbítottak, figyelembe kellett venni a következőt: „Melyik számítógéphez tartozik a fájl? Miként érhetem azt el, hogy helyesen jelenjen meg a számítógépemen?” Ekkor jött létre a színekkel foglalkozó nemzetközi munkacsoport (International </a:t>
            </a:r>
            <a:r>
              <a:rPr lang="hu-HU" dirty="0" err="1"/>
              <a:t>Color</a:t>
            </a:r>
            <a:r>
              <a:rPr lang="hu-HU" dirty="0"/>
              <a:t> </a:t>
            </a:r>
            <a:r>
              <a:rPr lang="hu-HU" dirty="0" err="1"/>
              <a:t>Consortium</a:t>
            </a:r>
            <a:r>
              <a:rPr lang="hu-HU" dirty="0"/>
              <a:t>, röviden ICC), és kidolgozta azt az eljárást, amelynek segítségével színprofilként váltak meghatározhatóvá az eszközök színterei. A fájlként menthető színprofilok pedig hozzá lehetett rendelni a kívánt képekhez. Ezeket a fájlokat ICC-profiloknak nevezik, és a mai napig fejlesztik és használják azokat. A korszerű képformátumok, mint például a JPG esetében ezek a profilok közvetlenül a képfájlban tárolhatók, így nincs szükség külön fájlra a profilhoz. Ezek a színprofilok – amelyek a korábban már említetteknek megfelelően a színtereket írják le – jelentik a színkezelés alapját.</a:t>
            </a:r>
          </a:p>
        </p:txBody>
      </p:sp>
    </p:spTree>
    <p:extLst>
      <p:ext uri="{BB962C8B-B14F-4D97-AF65-F5344CB8AC3E}">
        <p14:creationId xmlns:p14="http://schemas.microsoft.com/office/powerpoint/2010/main" val="123714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1316</Words>
  <Application>Microsoft Office PowerPoint</Application>
  <PresentationFormat>Egyéni</PresentationFormat>
  <Paragraphs>37</Paragraphs>
  <Slides>12</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12</vt:i4>
      </vt:variant>
    </vt:vector>
  </HeadingPairs>
  <TitlesOfParts>
    <vt:vector size="19" baseType="lpstr">
      <vt:lpstr>Ovo</vt:lpstr>
      <vt:lpstr>Gotham</vt:lpstr>
      <vt:lpstr>Arial</vt:lpstr>
      <vt:lpstr>Calibri</vt:lpstr>
      <vt:lpstr>The Seasons Bold</vt:lpstr>
      <vt:lpstr>Poppins</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cp:lastModifiedBy>62f2acc8-f58b-1c2c-36dc-7b7cd353620c@m365.edu.hu</cp:lastModifiedBy>
  <cp:revision>10</cp:revision>
  <dcterms:created xsi:type="dcterms:W3CDTF">2006-08-16T00:00:00Z</dcterms:created>
  <dcterms:modified xsi:type="dcterms:W3CDTF">2024-10-28T07:49:48Z</dcterms:modified>
  <dc:identifier>DAGTj_MQidk</dc:identifier>
</cp:coreProperties>
</file>