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75" r:id="rId7"/>
    <p:sldId id="276" r:id="rId8"/>
    <p:sldId id="261" r:id="rId9"/>
    <p:sldId id="262" r:id="rId10"/>
    <p:sldId id="273" r:id="rId11"/>
    <p:sldId id="274" r:id="rId12"/>
    <p:sldId id="263" r:id="rId13"/>
    <p:sldId id="264" r:id="rId14"/>
    <p:sldId id="265" r:id="rId15"/>
    <p:sldId id="271" r:id="rId16"/>
    <p:sldId id="267" r:id="rId17"/>
    <p:sldId id="268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392FA7-E860-4D30-AD3A-EB1D51A66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6007FA0-F88A-435A-99D2-71915162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637918-B446-4367-A682-846BC381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1080B1-1174-4624-80CB-114799A6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C82D4E-7BB3-4283-AD64-6DD62617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8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73AB24-BEC5-420E-A70C-07A8C7DB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5A958C6-71DE-48EF-B059-AF850B291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32D520-4447-41BC-B93F-DC5F47F9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F6C195-09AF-4BE4-9FA8-4D2D8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2888DF-DBA9-477D-B476-9481B05F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94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3DF708D-C373-4630-AD7D-93F70C12F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D5A6D72-9F51-492B-B5A9-B7D74EF74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EC41AE-0FA6-4F24-B4CE-DDB29573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A4E5060-CDD7-4835-9535-8ADF0E47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949CEC-4BAC-41E5-832A-87108CE9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821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F4603D-B98D-4A81-A0ED-58292112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FBA5D7-9D9B-45F1-AD46-B01C0079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9A2A26-FF77-4CDF-813E-70423B35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94606D-5539-4547-996F-A5D42632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36607C-1787-49FC-BADA-50C9B362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51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B22C6E-E559-4CC5-AA34-F8268801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9B2765-1EDF-4625-B182-90AD2C62D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EB7E07-B437-49B5-ABB9-5F12C726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665B97-3D5D-4960-8382-83093682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347CB7-A3C4-4C22-A2C5-2ECE24EC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9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41871-BF4F-41C6-9A14-C695A949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3BF2A0-C90C-47BA-8532-0358AA007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28E87BA-11C1-4B68-899E-17340F7C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2B1D80F-A1D0-459E-B29F-EC274874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B415BC-6BB0-481D-9E60-EBD316EC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5AD097F-2124-4327-AFAB-B48D1E38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45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5F213B-D369-4E14-B7DC-5AC3A8CC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93A5A9A-1616-47EF-A291-B1FE04E29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618931-90A5-4F3A-8D41-3995E4E41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D3B8310-3F14-4143-87B7-629BE04F3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FA671D4-1BBA-43B9-A23E-0B6D2A850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72F6DAF-156E-4B04-B983-9D12DA7C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F78E685-A537-415D-A2CF-9C8D7F85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C390C4F-A1F5-4162-9D68-92879FE4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89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38F9FF-3B05-477C-A9C9-FFA042C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77014E8-8B45-477D-A792-810D0274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84C1198-1910-4605-9BD5-15E52C5A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58EA33A-9421-4EAE-906F-A780F04D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96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68E819B-670C-48B9-AD62-3DE516B0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5493FE8-91F8-4D5D-9940-F5113757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52EE01-F541-486F-B4EF-8D4D2F54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3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28651B-041C-46F7-B628-30A232DA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AD0598-A81F-49EE-8AB6-622F941D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95786C0-C195-4FF3-885D-B7F12682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A4445C-16C0-4FCD-82E1-0D523F46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3BEF436-8E27-4778-86FC-C42572EB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C0DA038-E33B-42D0-9AEB-80F2346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67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8D3420-CE1A-43BC-8086-0611B9A8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60BC4FA-5A04-462F-A718-3FB6481F82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DCBB2C-103A-4E83-BA7A-B07A31C1C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888E1E6-3A3D-4FEB-BFE0-580EC55A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477B90D-4CB9-4C36-A3C3-AD451891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1FB32A-BC1E-4FB7-8470-5154D89A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58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453BF4B-CED8-49EE-91DD-E99425B9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052271-BD6E-43B1-B218-36C868DAE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148956-B933-4A86-A40D-524248069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02CD-459B-4CB2-A437-08BA83931DC1}" type="datetimeFigureOut">
              <a:rPr lang="hu-HU" smtClean="0"/>
              <a:t>2024. 11. 08.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70EC3D-53B6-4101-92A0-DA92A8E12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4D8E7E-DCA7-4576-98D6-0371C1C8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F17EF-0453-40FC-9B1A-7FCB7B4164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29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0E48BDBF-1BCE-44DB-A9D6-856BB231EDC6}"/>
              </a:ext>
            </a:extLst>
          </p:cNvPr>
          <p:cNvSpPr txBox="1"/>
          <p:nvPr/>
        </p:nvSpPr>
        <p:spPr>
          <a:xfrm>
            <a:off x="4251264" y="605189"/>
            <a:ext cx="3689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0" i="0">
                <a:solidFill>
                  <a:srgbClr val="0F0F0F"/>
                </a:solidFill>
                <a:effectLst/>
                <a:latin typeface="Gotham" pitchFamily="50" charset="0"/>
                <a:cs typeface="Gotham" pitchFamily="50" charset="0"/>
              </a:defRPr>
            </a:lvl1pPr>
          </a:lstStyle>
          <a:p>
            <a:r>
              <a:rPr lang="hu-HU" dirty="0"/>
              <a:t>Színmodellek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93BB7F0-69D2-41B6-A0D7-30768F099B3C}"/>
              </a:ext>
            </a:extLst>
          </p:cNvPr>
          <p:cNvSpPr txBox="1"/>
          <p:nvPr/>
        </p:nvSpPr>
        <p:spPr>
          <a:xfrm>
            <a:off x="679269" y="1611489"/>
            <a:ext cx="10772502" cy="37925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hu-HU" dirty="0"/>
              <a:t>A színprofilok és színterek ismertetését követően ebben a részben az alapul szolgáló színmodellekről esik majd szó.</a:t>
            </a:r>
          </a:p>
          <a:p>
            <a:endParaRPr lang="hu-HU" dirty="0"/>
          </a:p>
          <a:p>
            <a:r>
              <a:rPr lang="hu-HU" dirty="0"/>
              <a:t>A színtér alapjául szolgáló alapszínektől függően a színeket színmodellek szerint csoportosítják. Az iskolában megtanultuk az alapszínek fogalmát: Ott azt tanították hogy a három alapszín, a sárga, a piros és a kék tetszőlegesen keverhető egymással. Elméletileg mindenképp. Gyakorlatilag azonban általában egy barnás árnyalat lett az eredmény, függetlenül attól, hogy milyen színeket kevertem össze egymással. Vagyis meglehetősen korlátozott a rendelkezésre álló színtér.</a:t>
            </a:r>
          </a:p>
        </p:txBody>
      </p:sp>
    </p:spTree>
    <p:extLst>
      <p:ext uri="{BB962C8B-B14F-4D97-AF65-F5344CB8AC3E}">
        <p14:creationId xmlns:p14="http://schemas.microsoft.com/office/powerpoint/2010/main" val="187616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FB2FAEF-6212-4982-B250-AE68E529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95" y="633856"/>
            <a:ext cx="3710210" cy="30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0C63BD6-F53A-4B9E-810E-97CCCA96353D}"/>
              </a:ext>
            </a:extLst>
          </p:cNvPr>
          <p:cNvSpPr txBox="1"/>
          <p:nvPr/>
        </p:nvSpPr>
        <p:spPr>
          <a:xfrm>
            <a:off x="3047114" y="3796951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defRPr sz="1400"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sv-SE" dirty="0"/>
              <a:t>CYMK színmodell: színszűrés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5547FEC-8F76-49F1-B681-742C09B9C375}"/>
              </a:ext>
            </a:extLst>
          </p:cNvPr>
          <p:cNvSpPr txBox="1"/>
          <p:nvPr/>
        </p:nvSpPr>
        <p:spPr>
          <a:xfrm>
            <a:off x="567070" y="4452582"/>
            <a:ext cx="11057859" cy="12995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CMYK színtérből elég sok szín hiányzik, élénk zöldet például nem tudunk kikeverni.</a:t>
            </a:r>
          </a:p>
          <a:p>
            <a:r>
              <a:rPr lang="hu-HU" dirty="0"/>
              <a:t>A fejlettebb grafikai programok jelzik, ha a választott szín nincsen benne a CMYK színtérben, és ajánlanak is egy minél hasonlóbb árnyalatú helyettesítő színt.</a:t>
            </a:r>
          </a:p>
        </p:txBody>
      </p:sp>
    </p:spTree>
    <p:extLst>
      <p:ext uri="{BB962C8B-B14F-4D97-AF65-F5344CB8AC3E}">
        <p14:creationId xmlns:p14="http://schemas.microsoft.com/office/powerpoint/2010/main" val="100553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DEA0F3D-CE77-4427-AEDE-60AC413AA680}"/>
              </a:ext>
            </a:extLst>
          </p:cNvPr>
          <p:cNvSpPr txBox="1"/>
          <p:nvPr/>
        </p:nvSpPr>
        <p:spPr>
          <a:xfrm>
            <a:off x="684027" y="1157039"/>
            <a:ext cx="10823945" cy="42080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nyomtatókat - főleg a fényképek jó minőségű nyomtatása végett - gyakran további színeket tartalmazó festékkazettákkal egészítik ki. Például világos türkizkékkel és világos bíborral (</a:t>
            </a:r>
            <a:r>
              <a:rPr lang="hu-HU" dirty="0" err="1"/>
              <a:t>CMYKcm</a:t>
            </a:r>
            <a:r>
              <a:rPr lang="hu-HU" dirty="0"/>
              <a:t>).</a:t>
            </a:r>
          </a:p>
          <a:p>
            <a:endParaRPr lang="hu-HU" dirty="0"/>
          </a:p>
          <a:p>
            <a:r>
              <a:rPr lang="hu-HU" dirty="0"/>
              <a:t>A CMYK rendszer nem használható pontos színmeghatározásra, mert a megjelenő szín függ a használt perifériás egység sajátosságaitól. Emiatt a grafikai programokban különböző profilokat lehet beállítani</a:t>
            </a:r>
          </a:p>
          <a:p>
            <a:endParaRPr lang="hu-HU" dirty="0"/>
          </a:p>
          <a:p>
            <a:r>
              <a:rPr lang="hu-HU" dirty="0"/>
              <a:t>A modell megértésének nehézségét az okozhatja, hogy itt színek hiányáról, vagyis elnyeléséről van szó. A megértést segítik az RGB színmodellnél tanult egyenletek</a:t>
            </a:r>
          </a:p>
        </p:txBody>
      </p:sp>
    </p:spTree>
    <p:extLst>
      <p:ext uri="{BB962C8B-B14F-4D97-AF65-F5344CB8AC3E}">
        <p14:creationId xmlns:p14="http://schemas.microsoft.com/office/powerpoint/2010/main" val="205006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DC4C2E36-6C39-4C29-943D-09C55FB76D2C}"/>
              </a:ext>
            </a:extLst>
          </p:cNvPr>
          <p:cNvSpPr txBox="1"/>
          <p:nvPr/>
        </p:nvSpPr>
        <p:spPr>
          <a:xfrm>
            <a:off x="620233" y="1024431"/>
            <a:ext cx="10951534" cy="21305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Normál esetben egy fotósnak kevés köze van a CMYK modell színtereihez. A CMYK leginkább a grafikusok számára ideális. Még a fotónyomtatók esetében is elvárás az RGB szerinti nyomtatási adatok használata, hogy azokat aztán átalakítsák a saját nyomtatási tintáiknak megfelelően, különösen, ha ennél a négy alapszínnél többet is használnak. A digitális fotókat feldolgozó laboratóriumok szintén RGB-vel dolgoznak, nem pedig a CMYK-</a:t>
            </a:r>
            <a:r>
              <a:rPr lang="hu-HU" dirty="0" err="1"/>
              <a:t>val</a:t>
            </a:r>
            <a:r>
              <a:rPr lang="hu-HU" dirty="0"/>
              <a:t>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99BE39E-7E82-45C9-92A7-82C0B29E3CC4}"/>
              </a:ext>
            </a:extLst>
          </p:cNvPr>
          <p:cNvSpPr txBox="1"/>
          <p:nvPr/>
        </p:nvSpPr>
        <p:spPr>
          <a:xfrm>
            <a:off x="620233" y="3785213"/>
            <a:ext cx="10951534" cy="884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Ha előkészíti az adatokat a nyomtatáshoz, a monitor vásárlásakor ügyeljen arra, hogy az a lehető legnagyobb színteret lefedje.</a:t>
            </a:r>
          </a:p>
        </p:txBody>
      </p:sp>
    </p:spTree>
    <p:extLst>
      <p:ext uri="{BB962C8B-B14F-4D97-AF65-F5344CB8AC3E}">
        <p14:creationId xmlns:p14="http://schemas.microsoft.com/office/powerpoint/2010/main" val="139795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4590CFE-F2F9-4A02-8AB2-6F22BCC6E09D}"/>
              </a:ext>
            </a:extLst>
          </p:cNvPr>
          <p:cNvSpPr txBox="1"/>
          <p:nvPr/>
        </p:nvSpPr>
        <p:spPr>
          <a:xfrm>
            <a:off x="3047114" y="777580"/>
            <a:ext cx="609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000" b="0" i="0">
                <a:solidFill>
                  <a:srgbClr val="0F0F0F"/>
                </a:solidFill>
                <a:effectLst/>
                <a:latin typeface="Gotham" pitchFamily="50" charset="0"/>
                <a:cs typeface="Gotham" pitchFamily="50" charset="0"/>
              </a:defRPr>
            </a:lvl1pPr>
          </a:lstStyle>
          <a:p>
            <a:r>
              <a:rPr lang="hu-HU" dirty="0"/>
              <a:t>Lab, HSL, HSB... – Az egzotikus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864A62F-AC08-4058-8412-DD587EF7F6B8}"/>
              </a:ext>
            </a:extLst>
          </p:cNvPr>
          <p:cNvSpPr txBox="1"/>
          <p:nvPr/>
        </p:nvSpPr>
        <p:spPr>
          <a:xfrm>
            <a:off x="641498" y="2316815"/>
            <a:ext cx="10909004" cy="2961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Lab három alapértéken alapul: Az „L” a fényerőt jelöli, az „a” és a „b” pedig két tetszőleges (pirostól zöldig és sárgától kékig terjedő) színtengelyt. Az egyes színeket az „a” és „b” érték kombinációjával lehet ábrázolni, a fényerő pedig az „L” használatával módosítható. Ha az „L” értékét 50%-</a:t>
            </a:r>
            <a:r>
              <a:rPr lang="hu-HU" dirty="0" err="1"/>
              <a:t>ra</a:t>
            </a:r>
            <a:r>
              <a:rPr lang="hu-HU" dirty="0"/>
              <a:t> állítom, akkor az összes színt 50%-os fényerővel jeleníthetem meg. Azonban sem a nyomtatás, sem a képernyő nem tudja megjeleníteni az összes, Lab által elméletileg tartalmazott színt. A sarkokban nagy területek jelennek meg egységes árnyalatban, melyek elméletileg mind színátmenetek lennének.</a:t>
            </a:r>
          </a:p>
        </p:txBody>
      </p:sp>
    </p:spTree>
    <p:extLst>
      <p:ext uri="{BB962C8B-B14F-4D97-AF65-F5344CB8AC3E}">
        <p14:creationId xmlns:p14="http://schemas.microsoft.com/office/powerpoint/2010/main" val="316990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E5871D9-2194-4DB0-AD06-9E5FA02A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17" y="2476021"/>
            <a:ext cx="3203160" cy="287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B4DB512-0397-461D-9E4B-A9A2E7AF5327}"/>
              </a:ext>
            </a:extLst>
          </p:cNvPr>
          <p:cNvSpPr txBox="1"/>
          <p:nvPr/>
        </p:nvSpPr>
        <p:spPr>
          <a:xfrm>
            <a:off x="6472126" y="5487803"/>
            <a:ext cx="4797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sz="1400"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LAB színtér keresztmetszete 50%-os fényerőnél (L)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7CB0808-9146-4584-A1FE-1917C86BC796}"/>
              </a:ext>
            </a:extLst>
          </p:cNvPr>
          <p:cNvSpPr txBox="1"/>
          <p:nvPr/>
        </p:nvSpPr>
        <p:spPr>
          <a:xfrm>
            <a:off x="748938" y="795119"/>
            <a:ext cx="6257918" cy="4623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Lab modell speciális feladatok megoldására alkalmas. Ha például a fényességet a színtől függetlenül szeretnénk módosítani, akkor ezt az L értékének változtatásával tehetjük meg. A Lab-modell segítségével végzik el az átváltást az egyes színmodellek között.</a:t>
            </a:r>
          </a:p>
          <a:p>
            <a:r>
              <a:rPr lang="hu-HU" dirty="0"/>
              <a:t>A legtöbb színt a Lab színtér tartalmazza. Ennél jóval szűkebb a monitor, és még szűkebb egy nyomtató által megjeleníthető színtér. Az előző képhez képest a színes forma változását a szem színérzékenysége indokolja.</a:t>
            </a:r>
          </a:p>
        </p:txBody>
      </p:sp>
    </p:spTree>
    <p:extLst>
      <p:ext uri="{BB962C8B-B14F-4D97-AF65-F5344CB8AC3E}">
        <p14:creationId xmlns:p14="http://schemas.microsoft.com/office/powerpoint/2010/main" val="95064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8508C00-D01A-4A90-8B6C-54202E52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98" y="493197"/>
            <a:ext cx="4078804" cy="40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DD08931-0632-42F5-A44F-EC002C7415F4}"/>
              </a:ext>
            </a:extLst>
          </p:cNvPr>
          <p:cNvSpPr txBox="1"/>
          <p:nvPr/>
        </p:nvSpPr>
        <p:spPr>
          <a:xfrm>
            <a:off x="2963381" y="4799382"/>
            <a:ext cx="6265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sz="1400"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pPr algn="ctr"/>
            <a:r>
              <a:rPr lang="hu-HU" dirty="0"/>
              <a:t>Különböző eszközök által megjeleníthető színek a Lab színtérben</a:t>
            </a:r>
          </a:p>
          <a:p>
            <a:pPr algn="ctr"/>
            <a:r>
              <a:rPr lang="hu-HU" dirty="0"/>
              <a:t>(fehér: szkenner, zöld: monitor, fekete: nyomtató)</a:t>
            </a:r>
          </a:p>
        </p:txBody>
      </p:sp>
    </p:spTree>
    <p:extLst>
      <p:ext uri="{BB962C8B-B14F-4D97-AF65-F5344CB8AC3E}">
        <p14:creationId xmlns:p14="http://schemas.microsoft.com/office/powerpoint/2010/main" val="112232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FADF947-F5E0-411D-B8AC-9BADA63E0F5D}"/>
              </a:ext>
            </a:extLst>
          </p:cNvPr>
          <p:cNvSpPr txBox="1"/>
          <p:nvPr/>
        </p:nvSpPr>
        <p:spPr>
          <a:xfrm>
            <a:off x="3047114" y="777580"/>
            <a:ext cx="609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000" b="0" i="0">
                <a:solidFill>
                  <a:srgbClr val="0F0F0F"/>
                </a:solidFill>
                <a:effectLst/>
                <a:latin typeface="Gotham" pitchFamily="50" charset="0"/>
                <a:cs typeface="Gotham" pitchFamily="50" charset="0"/>
              </a:defRPr>
            </a:lvl1pPr>
          </a:lstStyle>
          <a:p>
            <a:r>
              <a:rPr lang="hu-HU" dirty="0"/>
              <a:t>HSB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11D6725-91BC-4ACB-8699-FD4AB23440FE}"/>
              </a:ext>
            </a:extLst>
          </p:cNvPr>
          <p:cNvSpPr txBox="1"/>
          <p:nvPr/>
        </p:nvSpPr>
        <p:spPr>
          <a:xfrm>
            <a:off x="740230" y="1485466"/>
            <a:ext cx="10849258" cy="129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Ebben a modellben a színezet (</a:t>
            </a:r>
            <a:r>
              <a:rPr lang="hu-HU" dirty="0" err="1">
                <a:latin typeface="Poppins" panose="00000500000000000000" pitchFamily="2" charset="-18"/>
                <a:cs typeface="Poppins" panose="00000500000000000000" pitchFamily="2" charset="-18"/>
              </a:rPr>
              <a:t>Hue</a:t>
            </a: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), a telítettség (Saturation) és a fényesség (</a:t>
            </a:r>
            <a:r>
              <a:rPr lang="hu-HU" dirty="0" err="1">
                <a:latin typeface="Poppins" panose="00000500000000000000" pitchFamily="2" charset="-18"/>
                <a:cs typeface="Poppins" panose="00000500000000000000" pitchFamily="2" charset="-18"/>
              </a:rPr>
              <a:t>Brightness</a:t>
            </a: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) vagy világosság (</a:t>
            </a:r>
            <a:r>
              <a:rPr lang="hu-HU" dirty="0" err="1">
                <a:latin typeface="Poppins" panose="00000500000000000000" pitchFamily="2" charset="-18"/>
                <a:cs typeface="Poppins" panose="00000500000000000000" pitchFamily="2" charset="-18"/>
              </a:rPr>
              <a:t>Lightness</a:t>
            </a: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) mértékével jellemezhetők a színek. Az egyes értékeket a különböző grafikai programok eltérő számtartományban kódolják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AA41949-C76E-47F7-A0AB-6319DB1F5C39}"/>
              </a:ext>
            </a:extLst>
          </p:cNvPr>
          <p:cNvSpPr txBox="1"/>
          <p:nvPr/>
        </p:nvSpPr>
        <p:spPr>
          <a:xfrm>
            <a:off x="740230" y="2785053"/>
            <a:ext cx="6925845" cy="2546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Poppins" panose="00000500000000000000" pitchFamily="2" charset="-18"/>
                <a:cs typeface="Poppins" panose="00000500000000000000" pitchFamily="2" charset="-18"/>
              </a:rPr>
              <a:t>Színezet (</a:t>
            </a:r>
            <a:r>
              <a:rPr lang="hu-HU" b="1" dirty="0" err="1">
                <a:latin typeface="Poppins" panose="00000500000000000000" pitchFamily="2" charset="-18"/>
                <a:cs typeface="Poppins" panose="00000500000000000000" pitchFamily="2" charset="-18"/>
              </a:rPr>
              <a:t>Hue</a:t>
            </a:r>
            <a:r>
              <a:rPr lang="hu-HU" b="1" dirty="0">
                <a:latin typeface="Poppins" panose="00000500000000000000" pitchFamily="2" charset="-18"/>
                <a:cs typeface="Poppins" panose="00000500000000000000" pitchFamily="2" charset="-18"/>
              </a:rPr>
              <a:t>): </a:t>
            </a: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Egy szín legfőbb jellemzője, amely lehet vörös, narancs, sárga, zöld, kék, vagy lila. Ezek a színek alkotják a szivárvány színeit, vagyis a nap fényének felbontásából származnak. A színezet kizárólag tiszta (telített) szín lehet és a lehetséges értékek folytonos átmenetben színkört alkotnak.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3E6440A-76CB-41F7-8777-8D3772C0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03" y="2911253"/>
            <a:ext cx="24669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8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65795F1-AA6E-4485-97B1-B68589043689}"/>
              </a:ext>
            </a:extLst>
          </p:cNvPr>
          <p:cNvSpPr txBox="1"/>
          <p:nvPr/>
        </p:nvSpPr>
        <p:spPr>
          <a:xfrm>
            <a:off x="766353" y="840823"/>
            <a:ext cx="10589623" cy="88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Poppins" panose="00000500000000000000" pitchFamily="2" charset="-18"/>
                <a:cs typeface="Poppins" panose="00000500000000000000" pitchFamily="2" charset="-18"/>
              </a:rPr>
              <a:t>Telítettség (Saturation): </a:t>
            </a: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A teljesen telítetlen semleges színek (fekete, fehér, szürke) és a telített (tiszta, élénk) szín között változhat az árnyalat.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9989434-F09F-4F24-876E-D937F628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873862"/>
            <a:ext cx="46482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5297664-DFF6-4F0D-A341-6AA9993E3320}"/>
              </a:ext>
            </a:extLst>
          </p:cNvPr>
          <p:cNvSpPr txBox="1"/>
          <p:nvPr/>
        </p:nvSpPr>
        <p:spPr>
          <a:xfrm>
            <a:off x="766353" y="2413338"/>
            <a:ext cx="10429729" cy="1715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Poppins" panose="00000500000000000000" pitchFamily="2" charset="-18"/>
                <a:cs typeface="Poppins" panose="00000500000000000000" pitchFamily="2" charset="-18"/>
              </a:rPr>
              <a:t>Világosság - fényerő - (</a:t>
            </a:r>
            <a:r>
              <a:rPr lang="hu-HU" b="1" dirty="0" err="1">
                <a:latin typeface="Poppins" panose="00000500000000000000" pitchFamily="2" charset="-18"/>
                <a:cs typeface="Poppins" panose="00000500000000000000" pitchFamily="2" charset="-18"/>
              </a:rPr>
              <a:t>Brightness</a:t>
            </a:r>
            <a:r>
              <a:rPr lang="hu-HU" b="1" dirty="0">
                <a:latin typeface="Poppins" panose="00000500000000000000" pitchFamily="2" charset="-18"/>
                <a:cs typeface="Poppins" panose="00000500000000000000" pitchFamily="2" charset="-18"/>
              </a:rPr>
              <a:t>): </a:t>
            </a: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A szín helye a fehér és fekete tartományban (100% = fehér, 0% = fekete). A világosság a vizuális érzékelés egyik jellemzője, a fényforrás által kibocsátott fény mennyiségét fejezi ki. A világossági skála két végpontja a fehér és a fekete, és minden színezetnek vannak világos illetve sötét árnyalatai is.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BE30449-DFF0-46D3-9607-C720F62B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79" y="4556574"/>
            <a:ext cx="5229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3C47EF8-1980-437E-BABE-A9FE5C3E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78" y="5132362"/>
            <a:ext cx="52292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6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D4F91AD-C0BF-413D-BDF2-7343923954ED}"/>
              </a:ext>
            </a:extLst>
          </p:cNvPr>
          <p:cNvSpPr txBox="1"/>
          <p:nvPr/>
        </p:nvSpPr>
        <p:spPr>
          <a:xfrm>
            <a:off x="715478" y="593156"/>
            <a:ext cx="10761044" cy="54545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Amit akkor még nem tudhattunk, hogy ez a három alapszín csak akkor alkalmazható, ha folyékony színeket keverünk össze, vagy nem átlátszatlan színeket használunk. Amikor később ugyanezzel a három alapszínnel (piros, zöld és kék) találkoztunk a TV-k és képernyők használatakor, azt hihettük, hogy hibát követtek el, és annak sárga helyett zöldnek kellett volna lennie. Később azonban megismerkedhettünk a cián, bíborvörös és sárga nyomtatási alapszínekkel, és megtanultuk, hogy az iskolában tanultakon kívül más alapszínek is léteznek.</a:t>
            </a:r>
          </a:p>
          <a:p>
            <a:r>
              <a:rPr lang="hu-HU" dirty="0"/>
              <a:t>Talán Ti is emlékeztek még a színkerékre, amelyet az iskolában a különböző festékekkel ki kellett festeni. Nagyon tanulságos volt a színkerék kifestése. Először olcsóbb, később pedig egy drágább festékkészletet használhattunk. Míg a drágább festékkészlet esetén a színek a várakozásoknak megfelelően keveredtek, az olcsó készlet használatakor még az egyszerű kevert színek is fanyarnak tűntek. Vagyis az utóbbi rendkívül szűk színtérrel rendelkezett. Hasonlóképpen a számítógépes képernyőkhöz: Sajnos az olcsóbb készülékek gyakran nem jelenítik meg olyan tisztán a színeket, mint a drágább típusok.</a:t>
            </a:r>
          </a:p>
        </p:txBody>
      </p:sp>
    </p:spTree>
    <p:extLst>
      <p:ext uri="{BB962C8B-B14F-4D97-AF65-F5344CB8AC3E}">
        <p14:creationId xmlns:p14="http://schemas.microsoft.com/office/powerpoint/2010/main" val="66611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2EBEEC3-A446-4972-BA5D-41BF2664799C}"/>
              </a:ext>
            </a:extLst>
          </p:cNvPr>
          <p:cNvSpPr txBox="1"/>
          <p:nvPr/>
        </p:nvSpPr>
        <p:spPr>
          <a:xfrm>
            <a:off x="1205023" y="852008"/>
            <a:ext cx="9781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4000" b="0" i="0">
                <a:solidFill>
                  <a:srgbClr val="0F0F0F"/>
                </a:solidFill>
                <a:effectLst/>
                <a:latin typeface="Gotham" pitchFamily="50" charset="0"/>
                <a:cs typeface="Gotham" pitchFamily="50" charset="0"/>
              </a:defRPr>
            </a:lvl1pPr>
          </a:lstStyle>
          <a:p>
            <a:pPr algn="ctr"/>
            <a:r>
              <a:rPr lang="hu-HU" dirty="0"/>
              <a:t>YRB – A festők alapszínei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DE6DCC8-C5D0-4D99-AADD-F8C416254145}"/>
              </a:ext>
            </a:extLst>
          </p:cNvPr>
          <p:cNvSpPr txBox="1"/>
          <p:nvPr/>
        </p:nvSpPr>
        <p:spPr>
          <a:xfrm>
            <a:off x="620233" y="2498674"/>
            <a:ext cx="7736960" cy="25460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három alapszín, vagyis a sárga, a piros és a kék ma már leginkább csak az ecsettel dolgozó festők számára hasznos. A fotósok számára vagy a számítógép használatakor azonban nincs gyakorlati jelentőségük. Csak azért említettem, hogy világossá tegyem: az RGB rövidítés G betűje a zöld színre (angolul „</a:t>
            </a:r>
            <a:r>
              <a:rPr lang="hu-HU" dirty="0" err="1"/>
              <a:t>Green</a:t>
            </a:r>
            <a:r>
              <a:rPr lang="hu-HU" dirty="0"/>
              <a:t>”) utal.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5C111-B518-4210-B86D-F29C1A88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97" y="2155175"/>
            <a:ext cx="2889581" cy="28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0F9843B-6D44-4C35-B040-C0482694E94E}"/>
              </a:ext>
            </a:extLst>
          </p:cNvPr>
          <p:cNvSpPr txBox="1"/>
          <p:nvPr/>
        </p:nvSpPr>
        <p:spPr>
          <a:xfrm>
            <a:off x="9121295" y="5332260"/>
            <a:ext cx="17689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>
                <a:latin typeface="Poppins" panose="00000500000000000000" pitchFamily="2" charset="-18"/>
                <a:cs typeface="Poppins" panose="00000500000000000000" pitchFamily="2" charset="-18"/>
              </a:rPr>
              <a:t>A YRB alapszínei</a:t>
            </a:r>
          </a:p>
        </p:txBody>
      </p:sp>
    </p:spTree>
    <p:extLst>
      <p:ext uri="{BB962C8B-B14F-4D97-AF65-F5344CB8AC3E}">
        <p14:creationId xmlns:p14="http://schemas.microsoft.com/office/powerpoint/2010/main" val="314573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630D984-781C-433A-88E5-98659C85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84" y="1019175"/>
            <a:ext cx="6332440" cy="456291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BDF42F-D862-4CC8-AE2D-84ECD99CDE6A}"/>
              </a:ext>
            </a:extLst>
          </p:cNvPr>
          <p:cNvSpPr txBox="1"/>
          <p:nvPr/>
        </p:nvSpPr>
        <p:spPr>
          <a:xfrm>
            <a:off x="7655443" y="1019175"/>
            <a:ext cx="3232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Photoshop alkalmazásban a képen láthatóan több színmodell használatával keverhetünk ki színeket.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C3F9774-8132-421F-A017-C98B02F283A4}"/>
              </a:ext>
            </a:extLst>
          </p:cNvPr>
          <p:cNvSpPr txBox="1"/>
          <p:nvPr/>
        </p:nvSpPr>
        <p:spPr>
          <a:xfrm>
            <a:off x="7846828" y="2626242"/>
            <a:ext cx="1122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HSB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Poppins" panose="00000500000000000000" pitchFamily="2" charset="-18"/>
                <a:cs typeface="Poppins" panose="00000500000000000000" pitchFamily="2" charset="-18"/>
              </a:rPr>
              <a:t>lab</a:t>
            </a:r>
            <a:endParaRPr lang="hu-HU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RGB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CMYK</a:t>
            </a:r>
          </a:p>
        </p:txBody>
      </p:sp>
    </p:spTree>
    <p:extLst>
      <p:ext uri="{BB962C8B-B14F-4D97-AF65-F5344CB8AC3E}">
        <p14:creationId xmlns:p14="http://schemas.microsoft.com/office/powerpoint/2010/main" val="281081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3C6D89A-50E4-4FD3-A6B3-46708DB6FAF5}"/>
              </a:ext>
            </a:extLst>
          </p:cNvPr>
          <p:cNvSpPr txBox="1"/>
          <p:nvPr/>
        </p:nvSpPr>
        <p:spPr>
          <a:xfrm>
            <a:off x="3047114" y="564929"/>
            <a:ext cx="609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000" b="0" i="0">
                <a:solidFill>
                  <a:srgbClr val="0F0F0F"/>
                </a:solidFill>
                <a:effectLst/>
                <a:latin typeface="Gotham" pitchFamily="50" charset="0"/>
                <a:cs typeface="Gotham" pitchFamily="50" charset="0"/>
              </a:defRPr>
            </a:lvl1pPr>
          </a:lstStyle>
          <a:p>
            <a:r>
              <a:rPr lang="hu-HU" dirty="0"/>
              <a:t>Az RGB alapszínei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058088B-8603-4322-A0F7-21FA2D8D13EC}"/>
              </a:ext>
            </a:extLst>
          </p:cNvPr>
          <p:cNvSpPr txBox="1"/>
          <p:nvPr/>
        </p:nvSpPr>
        <p:spPr>
          <a:xfrm>
            <a:off x="652130" y="1368585"/>
            <a:ext cx="10887740" cy="4623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televíziók, számítógépes képernyők, fotólaboratóriumok, fotónyomtatók, digitális kamerák és így a digitális fényképezők alapszínei a piros, a zöld és a kék, azaz RGB. Szín nélkül a háttér fekete, mint egy kikapcsolt televízió. A fényképezőgép nagyon hasonló módon működik: Ha nem éri fény a fényképezőgép érzékelőjét, a kép fekete marad. Az alapszínek összekeverednek az összes többi színnel, és amikor minden szín teljes mértékben eléri az érzékelőt, a kép fehér lesz.</a:t>
            </a:r>
          </a:p>
          <a:p>
            <a:r>
              <a:rPr lang="hu-HU" b="1" u="sng" dirty="0"/>
              <a:t>Ahol a kép a fénysugarak egyesüléséből születik meg, ott az RGB-t használják.</a:t>
            </a:r>
            <a:r>
              <a:rPr lang="hu-HU" dirty="0"/>
              <a:t> Minél több fénysugár egyesül, annál fényesebb a kép, vagyis annál több szín közelíti meg a fehéret. Ezt nevezzük „additív színkeverésnek”. Az YRB-t és a CMYK-t színes papíron (vagy egyéb anyagon) használják. Minél több színt adunk hozzá, annál sötétebb a színkeverés eredménye, vagyis annál több szín közelíti meg a feketét. Ezt nevezzük „szubtraktív színkeverésnek”.</a:t>
            </a:r>
          </a:p>
        </p:txBody>
      </p:sp>
    </p:spTree>
    <p:extLst>
      <p:ext uri="{BB962C8B-B14F-4D97-AF65-F5344CB8AC3E}">
        <p14:creationId xmlns:p14="http://schemas.microsoft.com/office/powerpoint/2010/main" val="420912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42CF190-D820-44D3-864E-040D908965C7}"/>
              </a:ext>
            </a:extLst>
          </p:cNvPr>
          <p:cNvSpPr txBox="1"/>
          <p:nvPr/>
        </p:nvSpPr>
        <p:spPr>
          <a:xfrm>
            <a:off x="460745" y="1379493"/>
            <a:ext cx="11270510" cy="2961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A színek kódolása jelentős mértékben függ a megjelenés mikéntjétől, vagyis a megjelenítőben rejlő kifejezési lehetőségektől.</a:t>
            </a:r>
          </a:p>
          <a:p>
            <a:pPr algn="just">
              <a:lnSpc>
                <a:spcPct val="150000"/>
              </a:lnSpc>
            </a:pP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Ez a színmodell az emberi szem színérzékelési jellemzőin alapul. A szemben háromféle színérzékelő receptor található meg, melyek a három alapszín egyikének jelenlétét képesek érzékelni. Ilyen színű fények változó intenzitású keverésével minden látható szín előállítható. A három alapszín a piros, a zöld és a kék.</a:t>
            </a:r>
          </a:p>
          <a:p>
            <a:pPr algn="just">
              <a:lnSpc>
                <a:spcPct val="150000"/>
              </a:lnSpc>
            </a:pPr>
            <a:r>
              <a:rPr lang="hu-HU" dirty="0">
                <a:latin typeface="Poppins" panose="00000500000000000000" pitchFamily="2" charset="-18"/>
                <a:cs typeface="Poppins" panose="00000500000000000000" pitchFamily="2" charset="-18"/>
              </a:rPr>
              <a:t>Az additív színkeverésnél a keverék szín mindig világosabb, mint az összetevő színek.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1D3BB1D-F453-49D4-8285-702A33785F99}"/>
              </a:ext>
            </a:extLst>
          </p:cNvPr>
          <p:cNvSpPr txBox="1"/>
          <p:nvPr/>
        </p:nvSpPr>
        <p:spPr>
          <a:xfrm>
            <a:off x="3047114" y="487289"/>
            <a:ext cx="609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000" b="0" i="0">
                <a:solidFill>
                  <a:srgbClr val="0F0F0F"/>
                </a:solidFill>
                <a:effectLst/>
                <a:latin typeface="Gotham" pitchFamily="50" charset="0"/>
                <a:cs typeface="Gotham" pitchFamily="50" charset="0"/>
              </a:defRPr>
            </a:lvl1pPr>
          </a:lstStyle>
          <a:p>
            <a:r>
              <a:rPr lang="hu-HU" dirty="0"/>
              <a:t>RGB</a:t>
            </a:r>
          </a:p>
        </p:txBody>
      </p:sp>
    </p:spTree>
    <p:extLst>
      <p:ext uri="{BB962C8B-B14F-4D97-AF65-F5344CB8AC3E}">
        <p14:creationId xmlns:p14="http://schemas.microsoft.com/office/powerpoint/2010/main" val="251798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765ADED-25A7-4459-AACB-6F298481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31" y="1110106"/>
            <a:ext cx="5055337" cy="37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46D2260-0E72-48A4-BB80-58D447409C19}"/>
              </a:ext>
            </a:extLst>
          </p:cNvPr>
          <p:cNvSpPr txBox="1"/>
          <p:nvPr/>
        </p:nvSpPr>
        <p:spPr>
          <a:xfrm>
            <a:off x="2474284" y="5338672"/>
            <a:ext cx="7243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sz="1400"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Az ábrán látható, hogy az RGB színmodell alapszíneinek additív keveréke fehér.</a:t>
            </a:r>
          </a:p>
        </p:txBody>
      </p:sp>
    </p:spTree>
    <p:extLst>
      <p:ext uri="{BB962C8B-B14F-4D97-AF65-F5344CB8AC3E}">
        <p14:creationId xmlns:p14="http://schemas.microsoft.com/office/powerpoint/2010/main" val="130530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B329BCF-409E-4692-A7EE-932372B0D6D7}"/>
              </a:ext>
            </a:extLst>
          </p:cNvPr>
          <p:cNvSpPr txBox="1"/>
          <p:nvPr/>
        </p:nvSpPr>
        <p:spPr>
          <a:xfrm>
            <a:off x="3047114" y="554297"/>
            <a:ext cx="609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4000" b="0" i="0">
                <a:solidFill>
                  <a:srgbClr val="0F0F0F"/>
                </a:solidFill>
                <a:effectLst/>
                <a:latin typeface="Gotham" pitchFamily="50" charset="0"/>
                <a:cs typeface="Gotham" pitchFamily="50" charset="0"/>
              </a:defRPr>
            </a:lvl1pPr>
          </a:lstStyle>
          <a:p>
            <a:r>
              <a:rPr lang="hu-HU" dirty="0"/>
              <a:t>CMYK – A grafikusok alapszínei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2CE8F7C-9151-4FE8-8A6C-6F23C8AD0D93}"/>
              </a:ext>
            </a:extLst>
          </p:cNvPr>
          <p:cNvSpPr txBox="1"/>
          <p:nvPr/>
        </p:nvSpPr>
        <p:spPr>
          <a:xfrm>
            <a:off x="584790" y="1873509"/>
            <a:ext cx="11022419" cy="21305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A színes nyomtatók és a nagy nyomdagépek a cián (C), a bíborvörös (M), a sárga (Y) és a fekete (K) alapszínekkel keverik ki az összes többi színt. A festéssel ellentétben a vegyes színek a nyomtatás előtt érintetlenek maradnak, és az alapszínek nagyon kis pontjait helyezik el egymás mellé és fölé, amelyek azután a kívánt szín benyomását keltik. A fekete színt negyedik színként használják, mert ciánból, bíborvörösből és sárgából nem keverhető ki tiszta fekete.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563B09A-F8F0-4AD5-B500-E36E8A5B74AB}"/>
              </a:ext>
            </a:extLst>
          </p:cNvPr>
          <p:cNvSpPr txBox="1"/>
          <p:nvPr/>
        </p:nvSpPr>
        <p:spPr>
          <a:xfrm>
            <a:off x="584791" y="4083576"/>
            <a:ext cx="11111024" cy="17150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just">
              <a:lnSpc>
                <a:spcPct val="150000"/>
              </a:lnSpc>
              <a:defRPr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hu-HU" dirty="0"/>
              <a:t>Míg a monitorok esetében a különböző színek összeadódnak, addig a nyomtatásnál a környező fehér fényből ki kell vonni a megfelelő színt, hogy a maradék visszaverődve a kívánt színt adja. A CMYK színek számszerű jellemzéséhez az RGB modell alapszíneinek komplementereit vesszük alapul.</a:t>
            </a:r>
          </a:p>
        </p:txBody>
      </p:sp>
    </p:spTree>
    <p:extLst>
      <p:ext uri="{BB962C8B-B14F-4D97-AF65-F5344CB8AC3E}">
        <p14:creationId xmlns:p14="http://schemas.microsoft.com/office/powerpoint/2010/main" val="169932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07CD62A-50B5-4B0D-A58A-3ED63F58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88655"/>
            <a:ext cx="657225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CAF7997-ED86-4BE7-AE07-C1438966CF90}"/>
              </a:ext>
            </a:extLst>
          </p:cNvPr>
          <p:cNvSpPr txBox="1"/>
          <p:nvPr/>
        </p:nvSpPr>
        <p:spPr>
          <a:xfrm>
            <a:off x="4451940" y="5572864"/>
            <a:ext cx="32881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defRPr sz="1400">
                <a:latin typeface="Poppins" panose="00000500000000000000" pitchFamily="2" charset="-18"/>
                <a:cs typeface="Poppins" panose="00000500000000000000" pitchFamily="2" charset="-18"/>
              </a:defRPr>
            </a:lvl1pPr>
          </a:lstStyle>
          <a:p>
            <a:r>
              <a:rPr lang="en-US" dirty="0"/>
              <a:t>A CMYK színmodell négy alapszíne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285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16001</TotalTime>
  <Words>1397</Words>
  <Application>Microsoft Office PowerPoint</Application>
  <PresentationFormat>Szélesvásznú</PresentationFormat>
  <Paragraphs>48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Gotham</vt:lpstr>
      <vt:lpstr>Poppins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62f2acc8-f58b-1c2c-36dc-7b7cd353620c@m365.edu.hu</dc:creator>
  <cp:lastModifiedBy>62f2acc8-f58b-1c2c-36dc-7b7cd353620c@m365.edu.hu</cp:lastModifiedBy>
  <cp:revision>35</cp:revision>
  <dcterms:created xsi:type="dcterms:W3CDTF">2024-10-28T08:18:33Z</dcterms:created>
  <dcterms:modified xsi:type="dcterms:W3CDTF">2024-11-08T11:02:33Z</dcterms:modified>
</cp:coreProperties>
</file>